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0" r:id="rId3"/>
    <p:sldId id="261" r:id="rId4"/>
    <p:sldId id="263" r:id="rId5"/>
    <p:sldId id="264" r:id="rId6"/>
    <p:sldId id="265" r:id="rId7"/>
    <p:sldId id="266" r:id="rId8"/>
    <p:sldId id="267" r:id="rId9"/>
    <p:sldId id="268" r:id="rId10"/>
    <p:sldId id="269" r:id="rId11"/>
    <p:sldId id="270" r:id="rId12"/>
    <p:sldId id="262" r:id="rId13"/>
    <p:sldId id="278" r:id="rId14"/>
    <p:sldId id="279" r:id="rId15"/>
    <p:sldId id="280" r:id="rId16"/>
    <p:sldId id="281" r:id="rId17"/>
    <p:sldId id="271" r:id="rId18"/>
    <p:sldId id="257" r:id="rId19"/>
    <p:sldId id="259" r:id="rId20"/>
    <p:sldId id="272" r:id="rId21"/>
    <p:sldId id="273" r:id="rId22"/>
    <p:sldId id="274" r:id="rId23"/>
    <p:sldId id="275" r:id="rId24"/>
    <p:sldId id="276" r:id="rId25"/>
    <p:sldId id="277"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82844" autoAdjust="0"/>
  </p:normalViewPr>
  <p:slideViewPr>
    <p:cSldViewPr snapToGrid="0">
      <p:cViewPr varScale="1">
        <p:scale>
          <a:sx n="42" d="100"/>
          <a:sy n="42" d="100"/>
        </p:scale>
        <p:origin x="2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6262FA-5729-4572-9903-86710FFE11DC}" type="datetimeFigureOut">
              <a:rPr lang="en-US" smtClean="0"/>
              <a:t>6/12/2018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F8D667-8D9A-4BD6-94B5-382BFDA8B7D9}" type="slidenum">
              <a:rPr lang="en-US" smtClean="0"/>
              <a:t>‹#›</a:t>
            </a:fld>
            <a:endParaRPr lang="en-US"/>
          </a:p>
        </p:txBody>
      </p:sp>
    </p:spTree>
    <p:extLst>
      <p:ext uri="{BB962C8B-B14F-4D97-AF65-F5344CB8AC3E}">
        <p14:creationId xmlns:p14="http://schemas.microsoft.com/office/powerpoint/2010/main" val="68389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hyperdictionary.com/dictionary/something" TargetMode="External"/><Relationship Id="rId3" Type="http://schemas.openxmlformats.org/officeDocument/2006/relationships/hyperlink" Target="http://www.hyperdictionary.com/dictionary/the" TargetMode="External"/><Relationship Id="rId7" Type="http://schemas.openxmlformats.org/officeDocument/2006/relationships/hyperlink" Target="http://www.hyperdictionary.com/dictionary/into"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hyperdictionary.com/dictionary/inquiring" TargetMode="External"/><Relationship Id="rId11" Type="http://schemas.openxmlformats.org/officeDocument/2006/relationships/hyperlink" Target="http://www.hyperdictionary.com/dictionary/systematically" TargetMode="External"/><Relationship Id="rId5" Type="http://schemas.openxmlformats.org/officeDocument/2006/relationships/hyperlink" Target="http://www.hyperdictionary.com/dictionary/of" TargetMode="External"/><Relationship Id="rId10" Type="http://schemas.openxmlformats.org/officeDocument/2006/relationships/hyperlink" Target="http://www.hyperdictionary.com/dictionary/and" TargetMode="External"/><Relationship Id="rId4" Type="http://schemas.openxmlformats.org/officeDocument/2006/relationships/hyperlink" Target="http://www.hyperdictionary.com/dictionary/work" TargetMode="External"/><Relationship Id="rId9" Type="http://schemas.openxmlformats.org/officeDocument/2006/relationships/hyperlink" Target="http://www.hyperdictionary.com/dictionary/thoroughl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r>
              <a:rPr lang="en-US" altLang="en-US" dirty="0"/>
              <a:t>Accidents-an unplanned event(s) that caused personal injury and/or property damage</a:t>
            </a:r>
          </a:p>
          <a:p>
            <a:pPr marL="232943" indent="-232943"/>
            <a:r>
              <a:rPr lang="en-US" altLang="en-US" dirty="0"/>
              <a:t>Incidents- an unplanned event(s) that could have caused personal injury and/or property damage.</a:t>
            </a:r>
          </a:p>
          <a:p>
            <a:pPr marL="232943" indent="-232943"/>
            <a:r>
              <a:rPr lang="en-US" altLang="en-US" dirty="0"/>
              <a:t>All accidents with or without injury, incidents, and any property damage situations must be investigated no matter who they involve whether employee, visitors, or clients.  If you are unsure if something should be investigated or not, it’s best to be on the safe side and investigate it.</a:t>
            </a:r>
          </a:p>
          <a:p>
            <a:pPr marL="232943" indent="-232943"/>
            <a:endParaRPr lang="en-US" altLang="en-US" dirty="0"/>
          </a:p>
          <a:p>
            <a:pPr marL="232943" indent="-232943"/>
            <a:r>
              <a:rPr lang="en-US" altLang="en-US" dirty="0"/>
              <a:t>Examples would include but not limited to</a:t>
            </a:r>
          </a:p>
          <a:p>
            <a:pPr marL="232943" indent="-232943">
              <a:buFontTx/>
              <a:buAutoNum type="arabicPeriod"/>
            </a:pPr>
            <a:r>
              <a:rPr lang="en-US" altLang="en-US" dirty="0"/>
              <a:t>Backing into something</a:t>
            </a:r>
          </a:p>
          <a:p>
            <a:pPr marL="232943" indent="-232943">
              <a:buFontTx/>
              <a:buAutoNum type="arabicPeriod"/>
            </a:pPr>
            <a:r>
              <a:rPr lang="en-US" altLang="en-US" dirty="0"/>
              <a:t>Personal injury</a:t>
            </a:r>
          </a:p>
          <a:p>
            <a:pPr marL="232943" indent="-232943">
              <a:buFontTx/>
              <a:buAutoNum type="arabicPeriod"/>
            </a:pPr>
            <a:r>
              <a:rPr lang="en-US" altLang="en-US" dirty="0"/>
              <a:t>Visitor trips and falls, yes complete</a:t>
            </a:r>
          </a:p>
          <a:p>
            <a:pPr marL="232943" indent="-232943">
              <a:buFontTx/>
              <a:buAutoNum type="arabicPeriod"/>
            </a:pPr>
            <a:endParaRPr lang="en-US" altLang="en-US" dirty="0"/>
          </a:p>
          <a:p>
            <a:pPr marL="232943" indent="-232943"/>
            <a:r>
              <a:rPr lang="en-US" altLang="en-US" dirty="0"/>
              <a:t>Make sure you never say to anyone that the “state will take care of it” or “the state will pay for it.”  Saying anything like that puts the agency/state in a liable condition.</a:t>
            </a:r>
          </a:p>
        </p:txBody>
      </p:sp>
      <p:sp>
        <p:nvSpPr>
          <p:cNvPr id="4" name="Slide Number Placeholder 3"/>
          <p:cNvSpPr>
            <a:spLocks noGrp="1"/>
          </p:cNvSpPr>
          <p:nvPr>
            <p:ph type="sldNum" sz="quarter" idx="10"/>
          </p:nvPr>
        </p:nvSpPr>
        <p:spPr/>
        <p:txBody>
          <a:bodyPr/>
          <a:lstStyle/>
          <a:p>
            <a:fld id="{92F8D667-8D9A-4BD6-94B5-382BFDA8B7D9}" type="slidenum">
              <a:rPr lang="en-US" smtClean="0"/>
              <a:t>2</a:t>
            </a:fld>
            <a:endParaRPr lang="en-US"/>
          </a:p>
        </p:txBody>
      </p:sp>
    </p:spTree>
    <p:extLst>
      <p:ext uri="{BB962C8B-B14F-4D97-AF65-F5344CB8AC3E}">
        <p14:creationId xmlns:p14="http://schemas.microsoft.com/office/powerpoint/2010/main" val="77192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r>
              <a:rPr lang="en-US" altLang="en-US" dirty="0" smtClean="0"/>
              <a:t>These are basically physical items.</a:t>
            </a:r>
          </a:p>
          <a:p>
            <a:pPr marL="232943" indent="-232943">
              <a:buFontTx/>
              <a:buAutoNum type="arabicPeriod"/>
            </a:pPr>
            <a:r>
              <a:rPr lang="en-US" altLang="en-US" dirty="0" smtClean="0"/>
              <a:t>When tools worn out/broken replace them.</a:t>
            </a:r>
          </a:p>
          <a:p>
            <a:pPr marL="232943" indent="-232943">
              <a:buFontTx/>
              <a:buAutoNum type="arabicPeriod"/>
            </a:pPr>
            <a:r>
              <a:rPr lang="en-US" altLang="en-US" dirty="0" smtClean="0"/>
              <a:t>Redesign the work area to reduce hazards. Example is put a hazardous job in an out of the way location in shop to reduce the amount of traffic through the area while the task is performed.</a:t>
            </a:r>
          </a:p>
          <a:p>
            <a:pPr marL="232943" indent="-232943">
              <a:buFontTx/>
              <a:buAutoNum type="arabicPeriod"/>
            </a:pPr>
            <a:r>
              <a:rPr lang="en-US" altLang="en-US" dirty="0" smtClean="0"/>
              <a:t>Clutter always causes problems, tripping hazards for one, fire prevention, and an added benefit is you can find something when you look for it.</a:t>
            </a:r>
          </a:p>
          <a:p>
            <a:pPr marL="232943" indent="-232943">
              <a:buFontTx/>
              <a:buAutoNum type="arabicPeriod"/>
            </a:pPr>
            <a:r>
              <a:rPr lang="en-US" altLang="en-US" dirty="0" smtClean="0"/>
              <a:t>As stated</a:t>
            </a:r>
          </a:p>
          <a:p>
            <a:pPr marL="232943" indent="-232943">
              <a:buFontTx/>
              <a:buAutoNum type="arabicPeriod"/>
            </a:pPr>
            <a:r>
              <a:rPr lang="en-US" altLang="en-US" dirty="0" smtClean="0"/>
              <a:t>Ensure the proper signs are posted.  Just don’t over do so employees are desensitized to posted notices.</a:t>
            </a:r>
          </a:p>
          <a:p>
            <a:pPr marL="232943" indent="-232943">
              <a:buFontTx/>
              <a:buAutoNum type="arabicPeriod"/>
            </a:pPr>
            <a:r>
              <a:rPr lang="en-US" altLang="en-US" dirty="0" smtClean="0"/>
              <a:t>Remove from service and throw away or lock up where cannot be gotten and used anyway.</a:t>
            </a:r>
          </a:p>
          <a:p>
            <a:pPr marL="232943" indent="-232943">
              <a:buFontTx/>
              <a:buAutoNum type="arabicPeriod"/>
            </a:pPr>
            <a:r>
              <a:rPr lang="en-US" altLang="en-US" dirty="0" smtClean="0"/>
              <a:t>Better lighting and ventilation</a:t>
            </a:r>
          </a:p>
          <a:p>
            <a:pPr marL="232943" indent="-232943">
              <a:buFontTx/>
              <a:buAutoNum type="arabicPeriod"/>
            </a:pPr>
            <a:r>
              <a:rPr lang="en-US" altLang="en-US" dirty="0" smtClean="0"/>
              <a:t>Limit the number and people that go through an area, especially hazardous areas.</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11</a:t>
            </a:fld>
            <a:endParaRPr lang="en-US"/>
          </a:p>
        </p:txBody>
      </p:sp>
    </p:spTree>
    <p:extLst>
      <p:ext uri="{BB962C8B-B14F-4D97-AF65-F5344CB8AC3E}">
        <p14:creationId xmlns:p14="http://schemas.microsoft.com/office/powerpoint/2010/main" val="16178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Report accident as soon as</a:t>
            </a:r>
            <a:r>
              <a:rPr lang="en-US" baseline="0" dirty="0" smtClean="0"/>
              <a:t> possible. Needs to be no later than 12 hours after accident/incident</a:t>
            </a:r>
          </a:p>
          <a:p>
            <a:pPr marL="174708" indent="-174708">
              <a:buFont typeface="Arial" panose="020B0604020202020204" pitchFamily="34" charset="0"/>
              <a:buChar char="•"/>
            </a:pPr>
            <a:r>
              <a:rPr lang="en-US" baseline="0" dirty="0" smtClean="0"/>
              <a:t>Accident check list shows the step by step process of what to do with accident/incident.</a:t>
            </a:r>
          </a:p>
          <a:p>
            <a:pPr marL="174708" indent="-174708">
              <a:buFont typeface="Arial" panose="020B0604020202020204" pitchFamily="34" charset="0"/>
              <a:buChar char="•"/>
            </a:pPr>
            <a:r>
              <a:rPr lang="en-US" baseline="0" dirty="0" smtClean="0"/>
              <a:t>Do not be scared to call for help. Whether it be not knowing how to fill something out, what steps to follow, or just to let me know what happen. </a:t>
            </a:r>
          </a:p>
          <a:p>
            <a:pPr marL="174708" indent="-174708">
              <a:buFont typeface="Arial" panose="020B0604020202020204" pitchFamily="34" charset="0"/>
              <a:buChar char="•"/>
            </a:pPr>
            <a:r>
              <a:rPr lang="en-US" baseline="0" dirty="0" smtClean="0"/>
              <a:t>Foremen or higher levels should investigated the accident/incident. You should not investigated own accident/incident. It should be someone higher than you.</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12</a:t>
            </a:fld>
            <a:endParaRPr lang="en-US"/>
          </a:p>
        </p:txBody>
      </p:sp>
    </p:spTree>
    <p:extLst>
      <p:ext uri="{BB962C8B-B14F-4D97-AF65-F5344CB8AC3E}">
        <p14:creationId xmlns:p14="http://schemas.microsoft.com/office/powerpoint/2010/main" val="318316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Need</a:t>
            </a:r>
            <a:r>
              <a:rPr lang="en-US" baseline="0" dirty="0" smtClean="0"/>
              <a:t> police report if wreck is involving any type of private citizen vehicle, equipment, or property. </a:t>
            </a:r>
          </a:p>
          <a:p>
            <a:pPr marL="174708" indent="-174708">
              <a:buFont typeface="Arial" panose="020B0604020202020204" pitchFamily="34" charset="0"/>
              <a:buChar char="•"/>
            </a:pPr>
            <a:r>
              <a:rPr lang="en-US" baseline="0" dirty="0" smtClean="0"/>
              <a:t>If it is just our vehicles and/or property, up to supervisor if police report is needed.</a:t>
            </a:r>
          </a:p>
          <a:p>
            <a:pPr marL="174708" indent="-174708">
              <a:buFont typeface="Arial" panose="020B0604020202020204" pitchFamily="34" charset="0"/>
              <a:buChar char="•"/>
            </a:pPr>
            <a:r>
              <a:rPr lang="en-US" baseline="0" dirty="0" smtClean="0"/>
              <a:t>More pictures the better. Vehicle, property, driver license, area where accident happen, insurance cards</a:t>
            </a:r>
          </a:p>
          <a:p>
            <a:pPr marL="174708" indent="-174708">
              <a:buFont typeface="Arial" panose="020B0604020202020204" pitchFamily="34" charset="0"/>
              <a:buChar char="•"/>
            </a:pPr>
            <a:r>
              <a:rPr lang="en-US" baseline="0" dirty="0" smtClean="0"/>
              <a:t>All forms will be included with accident/incident check list. They can be found on the intranet also.  </a:t>
            </a:r>
          </a:p>
          <a:p>
            <a:pPr marL="174708" indent="-174708">
              <a:buFont typeface="Arial" panose="020B0604020202020204" pitchFamily="34" charset="0"/>
              <a:buChar char="•"/>
            </a:pPr>
            <a:r>
              <a:rPr lang="en-US" baseline="0" dirty="0" smtClean="0"/>
              <a:t>Must have private citizen information if private citizen was involved.</a:t>
            </a:r>
          </a:p>
          <a:p>
            <a:pPr marL="174708" indent="-174708">
              <a:buFont typeface="Arial" panose="020B0604020202020204" pitchFamily="34" charset="0"/>
              <a:buChar char="•"/>
            </a:pPr>
            <a:r>
              <a:rPr lang="en-US" baseline="0" dirty="0" smtClean="0"/>
              <a:t>Operator or person that got injured written statement of what happen. Also any witnesses. </a:t>
            </a:r>
          </a:p>
          <a:p>
            <a:pPr marL="174708" indent="-174708">
              <a:buFont typeface="Arial" panose="020B0604020202020204" pitchFamily="34" charset="0"/>
              <a:buChar char="•"/>
            </a:pPr>
            <a:r>
              <a:rPr lang="en-US" baseline="0" dirty="0" smtClean="0"/>
              <a:t>Send emails of pictures/forms as soon as possible, but no later than 24 hours. </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13</a:t>
            </a:fld>
            <a:endParaRPr lang="en-US"/>
          </a:p>
        </p:txBody>
      </p:sp>
    </p:spTree>
    <p:extLst>
      <p:ext uri="{BB962C8B-B14F-4D97-AF65-F5344CB8AC3E}">
        <p14:creationId xmlns:p14="http://schemas.microsoft.com/office/powerpoint/2010/main" val="169285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done as soon as possible.</a:t>
            </a:r>
            <a:r>
              <a:rPr lang="en-US" baseline="0" dirty="0" smtClean="0"/>
              <a:t> Prefer to have from emailed or fax. Can just email the information into us.</a:t>
            </a: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17</a:t>
            </a:fld>
            <a:endParaRPr lang="en-US"/>
          </a:p>
        </p:txBody>
      </p:sp>
    </p:spTree>
    <p:extLst>
      <p:ext uri="{BB962C8B-B14F-4D97-AF65-F5344CB8AC3E}">
        <p14:creationId xmlns:p14="http://schemas.microsoft.com/office/powerpoint/2010/main" val="78058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in every motor vehicle, equipment, and off road equipment</a:t>
            </a:r>
          </a:p>
          <a:p>
            <a:r>
              <a:rPr lang="en-US" baseline="0" dirty="0" smtClean="0"/>
              <a:t>-only blue and black ink</a:t>
            </a:r>
            <a:endParaRPr lang="en-US" dirty="0" smtClean="0"/>
          </a:p>
          <a:p>
            <a:r>
              <a:rPr lang="en-US" dirty="0" smtClean="0"/>
              <a:t>-If it can be</a:t>
            </a:r>
            <a:r>
              <a:rPr lang="en-US" baseline="0" dirty="0" smtClean="0"/>
              <a:t> typed. It is preferred. Give handwritten copy to Clerks to type and send. </a:t>
            </a: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18</a:t>
            </a:fld>
            <a:endParaRPr lang="en-US"/>
          </a:p>
        </p:txBody>
      </p:sp>
    </p:spTree>
    <p:extLst>
      <p:ext uri="{BB962C8B-B14F-4D97-AF65-F5344CB8AC3E}">
        <p14:creationId xmlns:p14="http://schemas.microsoft.com/office/powerpoint/2010/main" val="167804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Always</a:t>
            </a:r>
            <a:r>
              <a:rPr lang="en-US" baseline="0" dirty="0" smtClean="0"/>
              <a:t> going to be </a:t>
            </a:r>
            <a:r>
              <a:rPr lang="en-US" baseline="0" dirty="0" smtClean="0"/>
              <a:t>your section. </a:t>
            </a:r>
            <a:r>
              <a:rPr lang="en-US" baseline="0" dirty="0" smtClean="0"/>
              <a:t>Put the </a:t>
            </a:r>
            <a:r>
              <a:rPr lang="en-US" baseline="0" dirty="0" smtClean="0"/>
              <a:t>section </a:t>
            </a:r>
            <a:r>
              <a:rPr lang="en-US" baseline="0" dirty="0" smtClean="0"/>
              <a:t>that the operator and vehicle belong to. If vehicle belongs to different gang state in vehicle information. Put the number for the gang(most operators will not have a work number)</a:t>
            </a:r>
          </a:p>
          <a:p>
            <a:pPr marL="232943" indent="-232943">
              <a:buFont typeface="+mj-lt"/>
              <a:buAutoNum type="arabicPeriod"/>
            </a:pPr>
            <a:r>
              <a:rPr lang="en-US" baseline="0" dirty="0" smtClean="0"/>
              <a:t>The immediate supervisor of operator</a:t>
            </a:r>
          </a:p>
          <a:p>
            <a:pPr marL="232943" indent="-232943">
              <a:buFont typeface="+mj-lt"/>
              <a:buAutoNum type="arabicPeriod"/>
            </a:pPr>
            <a:r>
              <a:rPr lang="en-US" baseline="0" dirty="0" smtClean="0"/>
              <a:t>Use your sections Location code</a:t>
            </a:r>
            <a:endParaRPr lang="en-US" baseline="0" dirty="0" smtClean="0"/>
          </a:p>
          <a:p>
            <a:pPr marL="232943" indent="-232943">
              <a:buFont typeface="+mj-lt"/>
              <a:buAutoNum type="arabicPeriod"/>
            </a:pPr>
            <a:r>
              <a:rPr lang="en-US" baseline="0" dirty="0" smtClean="0"/>
              <a:t>Person operating vehicle or the last operator</a:t>
            </a:r>
          </a:p>
          <a:p>
            <a:pPr marL="232943" indent="-232943">
              <a:buFont typeface="+mj-lt"/>
              <a:buAutoNum type="arabicPeriod"/>
            </a:pPr>
            <a:r>
              <a:rPr lang="en-US" baseline="0" dirty="0" smtClean="0"/>
              <a:t>2 digit month and day. 4 digit year. 12 hour time </a:t>
            </a:r>
          </a:p>
          <a:p>
            <a:pPr marL="232943" indent="-232943">
              <a:buFont typeface="+mj-lt"/>
              <a:buAutoNum type="arabicPeriod"/>
            </a:pPr>
            <a:r>
              <a:rPr lang="en-US" baseline="0" dirty="0" smtClean="0"/>
              <a:t>If there is no physical address describe the area by land mark</a:t>
            </a:r>
          </a:p>
          <a:p>
            <a:pPr marL="232943" indent="-232943">
              <a:buFont typeface="+mj-lt"/>
              <a:buAutoNum type="arabicPeriod"/>
            </a:pPr>
            <a:r>
              <a:rPr lang="en-US" baseline="0" dirty="0" smtClean="0"/>
              <a:t>General idea what happen. Be brief and exact. You are not trying to defend yourself. Just facts</a:t>
            </a:r>
          </a:p>
          <a:p>
            <a:pPr marL="232943" indent="-232943">
              <a:buFont typeface="+mj-lt"/>
              <a:buAutoNum type="arabicPeriod"/>
            </a:pPr>
            <a:r>
              <a:rPr lang="en-US" baseline="0" dirty="0" smtClean="0"/>
              <a:t>Should always be marked yes unless you are not wearing one</a:t>
            </a:r>
          </a:p>
          <a:p>
            <a:pPr marL="232943" indent="-232943">
              <a:buFont typeface="+mj-lt"/>
              <a:buAutoNum type="arabicPeriod"/>
            </a:pPr>
            <a:r>
              <a:rPr lang="en-US" baseline="0" dirty="0" smtClean="0"/>
              <a:t>Operator/last operator information</a:t>
            </a:r>
          </a:p>
          <a:p>
            <a:pPr marL="232943" indent="-232943">
              <a:buFont typeface="+mj-lt"/>
              <a:buAutoNum type="arabicPeriod"/>
            </a:pPr>
            <a:r>
              <a:rPr lang="en-US" baseline="0" dirty="0" smtClean="0"/>
              <a:t>Must have 6 digit equipment number. Everyone should be able to know this information on there vehicle. If you do not know contact </a:t>
            </a:r>
            <a:r>
              <a:rPr lang="en-US" baseline="0" dirty="0" smtClean="0"/>
              <a:t>supervisor or safety to help</a:t>
            </a:r>
            <a:endParaRPr lang="en-US" baseline="0" dirty="0" smtClean="0"/>
          </a:p>
          <a:p>
            <a:pPr marL="232943" indent="-232943">
              <a:buFont typeface="+mj-lt"/>
              <a:buAutoNum type="arabicPeriod"/>
            </a:pPr>
            <a:r>
              <a:rPr lang="en-US" baseline="0" dirty="0" smtClean="0"/>
              <a:t>Be brief and exact.</a:t>
            </a:r>
          </a:p>
          <a:p>
            <a:pPr marL="232943" indent="-232943">
              <a:buFont typeface="+mj-lt"/>
              <a:buAutoNum type="arabicPeriod"/>
            </a:pPr>
            <a:r>
              <a:rPr lang="en-US" baseline="0" dirty="0" smtClean="0"/>
              <a:t>Other portion self explanatory </a:t>
            </a:r>
          </a:p>
          <a:p>
            <a:pPr marL="232943" indent="-232943">
              <a:buFont typeface="+mj-lt"/>
              <a:buAutoNum type="arabicPeriod"/>
            </a:pPr>
            <a:endParaRPr lang="en-US" baseline="0" dirty="0" smtClean="0"/>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19</a:t>
            </a:fld>
            <a:endParaRPr lang="en-US"/>
          </a:p>
        </p:txBody>
      </p:sp>
    </p:spTree>
    <p:extLst>
      <p:ext uri="{BB962C8B-B14F-4D97-AF65-F5344CB8AC3E}">
        <p14:creationId xmlns:p14="http://schemas.microsoft.com/office/powerpoint/2010/main" val="3840448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Filled out</a:t>
            </a:r>
            <a:r>
              <a:rPr lang="en-US" baseline="0" dirty="0" smtClean="0"/>
              <a:t> by operator or person injured</a:t>
            </a:r>
            <a:endParaRPr lang="en-US" dirty="0" smtClean="0"/>
          </a:p>
          <a:p>
            <a:r>
              <a:rPr lang="en-US" baseline="0" dirty="0" smtClean="0"/>
              <a:t>Filled </a:t>
            </a:r>
            <a:r>
              <a:rPr lang="en-US" baseline="0" dirty="0" smtClean="0"/>
              <a:t>no matter what for Personal injury</a:t>
            </a:r>
          </a:p>
          <a:p>
            <a:r>
              <a:rPr lang="en-US" baseline="0" dirty="0" smtClean="0"/>
              <a:t>Just facts do not defend yourself.</a:t>
            </a: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20</a:t>
            </a:fld>
            <a:endParaRPr lang="en-US"/>
          </a:p>
        </p:txBody>
      </p:sp>
    </p:spTree>
    <p:extLst>
      <p:ext uri="{BB962C8B-B14F-4D97-AF65-F5344CB8AC3E}">
        <p14:creationId xmlns:p14="http://schemas.microsoft.com/office/powerpoint/2010/main" val="330335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Investigation</a:t>
            </a:r>
            <a:r>
              <a:rPr lang="en-US" baseline="0" dirty="0" smtClean="0"/>
              <a:t> form</a:t>
            </a:r>
          </a:p>
          <a:p>
            <a:pPr marL="232943" indent="-232943">
              <a:buAutoNum type="arabicPeriod"/>
            </a:pPr>
            <a:r>
              <a:rPr lang="en-US" baseline="0" dirty="0" smtClean="0"/>
              <a:t>Foreman or above are the only ones that can fill out form</a:t>
            </a:r>
          </a:p>
          <a:p>
            <a:pPr marL="698830" lvl="1" indent="-232943">
              <a:buAutoNum type="arabicPeriod"/>
            </a:pPr>
            <a:r>
              <a:rPr lang="en-US" baseline="0" dirty="0" smtClean="0"/>
              <a:t>Immediate supervisor</a:t>
            </a:r>
          </a:p>
          <a:p>
            <a:pPr marL="232943" indent="-232943">
              <a:buAutoNum type="arabicPeriod"/>
            </a:pPr>
            <a:r>
              <a:rPr lang="en-US" baseline="0" dirty="0" smtClean="0"/>
              <a:t>Went over in gathering information</a:t>
            </a:r>
          </a:p>
          <a:p>
            <a:pPr marL="698830" lvl="1" indent="-232943">
              <a:buAutoNum type="arabicPeriod"/>
            </a:pPr>
            <a:r>
              <a:rPr lang="en-US" baseline="0" dirty="0" smtClean="0"/>
              <a:t>N/A will not be taken</a:t>
            </a:r>
          </a:p>
          <a:p>
            <a:pPr marL="698830" lvl="1" indent="-232943">
              <a:buAutoNum type="arabicPeriod"/>
            </a:pPr>
            <a:r>
              <a:rPr lang="en-US" baseline="0" dirty="0" smtClean="0"/>
              <a:t>Nature of work (Unsafe act)</a:t>
            </a:r>
          </a:p>
          <a:p>
            <a:pPr marL="698830" lvl="1" indent="-232943">
              <a:buAutoNum type="arabicPeriod"/>
            </a:pPr>
            <a:r>
              <a:rPr lang="en-US" baseline="0" dirty="0" smtClean="0"/>
              <a:t>Only stating facts</a:t>
            </a:r>
          </a:p>
          <a:p>
            <a:pPr marL="232943" indent="-232943">
              <a:buAutoNum type="arabicPeriod"/>
            </a:pPr>
            <a:r>
              <a:rPr lang="en-US" baseline="0" dirty="0" smtClean="0"/>
              <a:t>Be detailed on </a:t>
            </a:r>
            <a:r>
              <a:rPr lang="en-US" baseline="0" dirty="0" smtClean="0"/>
              <a:t>information</a:t>
            </a:r>
          </a:p>
          <a:p>
            <a:pPr marL="232943" indent="-232943">
              <a:buAutoNum type="arabicPeriod"/>
            </a:pPr>
            <a:r>
              <a:rPr lang="en-US" baseline="0" dirty="0" smtClean="0"/>
              <a:t>Item 18 should be yes if you have reviewed this power point or received training on accident investigation.  </a:t>
            </a:r>
            <a:endParaRPr lang="en-US" baseline="0" dirty="0" smtClean="0"/>
          </a:p>
        </p:txBody>
      </p:sp>
      <p:sp>
        <p:nvSpPr>
          <p:cNvPr id="4" name="Slide Number Placeholder 3"/>
          <p:cNvSpPr>
            <a:spLocks noGrp="1"/>
          </p:cNvSpPr>
          <p:nvPr>
            <p:ph type="sldNum" sz="quarter" idx="10"/>
          </p:nvPr>
        </p:nvSpPr>
        <p:spPr/>
        <p:txBody>
          <a:bodyPr/>
          <a:lstStyle/>
          <a:p>
            <a:fld id="{92F8D667-8D9A-4BD6-94B5-382BFDA8B7D9}" type="slidenum">
              <a:rPr lang="en-US" smtClean="0"/>
              <a:t>21</a:t>
            </a:fld>
            <a:endParaRPr lang="en-US"/>
          </a:p>
        </p:txBody>
      </p:sp>
    </p:spTree>
    <p:extLst>
      <p:ext uri="{BB962C8B-B14F-4D97-AF65-F5344CB8AC3E}">
        <p14:creationId xmlns:p14="http://schemas.microsoft.com/office/powerpoint/2010/main" val="12771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immediate supervisor. Not placing blame. Only stating facts. If facts make in preventable than list. Safety Committee are the ones that ultimately place preventable or non preventable tag</a:t>
            </a: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22</a:t>
            </a:fld>
            <a:endParaRPr lang="en-US"/>
          </a:p>
        </p:txBody>
      </p:sp>
    </p:spTree>
    <p:extLst>
      <p:ext uri="{BB962C8B-B14F-4D97-AF65-F5344CB8AC3E}">
        <p14:creationId xmlns:p14="http://schemas.microsoft.com/office/powerpoint/2010/main" val="405572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Employers</a:t>
            </a:r>
            <a:r>
              <a:rPr lang="en-US" baseline="0" dirty="0" smtClean="0"/>
              <a:t> name and address</a:t>
            </a:r>
          </a:p>
          <a:p>
            <a:pPr marL="640594" lvl="1" indent="-174708">
              <a:buFont typeface="Arial" panose="020B0604020202020204" pitchFamily="34" charset="0"/>
              <a:buChar char="•"/>
            </a:pPr>
            <a:r>
              <a:rPr lang="en-US" baseline="0" dirty="0" smtClean="0"/>
              <a:t>District 61 is used as an example</a:t>
            </a:r>
            <a:endParaRPr lang="en-US" baseline="0" dirty="0" smtClean="0"/>
          </a:p>
          <a:p>
            <a:pPr marL="174708" indent="-174708">
              <a:buFont typeface="Arial" panose="020B0604020202020204" pitchFamily="34" charset="0"/>
              <a:buChar char="•"/>
            </a:pPr>
            <a:r>
              <a:rPr lang="en-US" baseline="0" dirty="0" smtClean="0"/>
              <a:t>Location </a:t>
            </a:r>
            <a:r>
              <a:rPr lang="en-US" baseline="0" dirty="0" smtClean="0"/>
              <a:t>is your sections number</a:t>
            </a:r>
            <a:endParaRPr lang="en-US" baseline="0" dirty="0" smtClean="0"/>
          </a:p>
          <a:p>
            <a:pPr marL="174708" indent="-174708">
              <a:buFont typeface="Arial" panose="020B0604020202020204" pitchFamily="34" charset="0"/>
              <a:buChar char="•"/>
            </a:pPr>
            <a:r>
              <a:rPr lang="en-US" baseline="0" dirty="0" smtClean="0"/>
              <a:t>Phone number can be easy contact number for employee</a:t>
            </a:r>
          </a:p>
          <a:p>
            <a:pPr marL="174708" indent="-174708">
              <a:buFont typeface="Arial" panose="020B0604020202020204" pitchFamily="34" charset="0"/>
              <a:buChar char="•"/>
            </a:pPr>
            <a:r>
              <a:rPr lang="en-US" baseline="0" dirty="0" smtClean="0"/>
              <a:t>Example of injured employee</a:t>
            </a:r>
          </a:p>
          <a:p>
            <a:pPr marL="640594" lvl="1" indent="-174708">
              <a:buFont typeface="Arial" panose="020B0604020202020204" pitchFamily="34" charset="0"/>
              <a:buChar char="•"/>
            </a:pPr>
            <a:r>
              <a:rPr lang="en-US" baseline="0" dirty="0" smtClean="0"/>
              <a:t>Dates always 2 digit month, 2 digit day, and 4 digit year</a:t>
            </a:r>
          </a:p>
          <a:p>
            <a:pPr marL="640594" lvl="1" indent="-174708">
              <a:buFont typeface="Arial" panose="020B0604020202020204" pitchFamily="34" charset="0"/>
              <a:buChar char="•"/>
            </a:pPr>
            <a:r>
              <a:rPr lang="en-US" baseline="0" dirty="0" smtClean="0"/>
              <a:t>Personal address</a:t>
            </a:r>
          </a:p>
          <a:p>
            <a:pPr marL="640594" lvl="1" indent="-174708">
              <a:buFont typeface="Arial" panose="020B0604020202020204" pitchFamily="34" charset="0"/>
              <a:buChar char="•"/>
            </a:pPr>
            <a:r>
              <a:rPr lang="en-US" baseline="0" dirty="0" smtClean="0"/>
              <a:t>Martial status no required</a:t>
            </a:r>
          </a:p>
          <a:p>
            <a:pPr marL="640594" lvl="1" indent="-174708">
              <a:buFont typeface="Arial" panose="020B0604020202020204" pitchFamily="34" charset="0"/>
              <a:buChar char="•"/>
            </a:pPr>
            <a:r>
              <a:rPr lang="en-US" baseline="0" dirty="0" smtClean="0"/>
              <a:t>Occupation title spell out (no MEO 1)</a:t>
            </a:r>
          </a:p>
          <a:p>
            <a:pPr marL="640594" lvl="1" indent="-174708">
              <a:buFont typeface="Arial" panose="020B0604020202020204" pitchFamily="34" charset="0"/>
              <a:buChar char="•"/>
            </a:pPr>
            <a:r>
              <a:rPr lang="en-US" baseline="0" dirty="0" smtClean="0"/>
              <a:t>Employee should either be </a:t>
            </a:r>
            <a:r>
              <a:rPr lang="en-US" baseline="0" dirty="0" smtClean="0"/>
              <a:t>permanent </a:t>
            </a:r>
            <a:r>
              <a:rPr lang="en-US" baseline="0" dirty="0" smtClean="0"/>
              <a:t>or probation</a:t>
            </a:r>
          </a:p>
          <a:p>
            <a:pPr marL="640594" lvl="1" indent="-174708">
              <a:buFont typeface="Arial" panose="020B0604020202020204" pitchFamily="34" charset="0"/>
              <a:buChar char="•"/>
            </a:pPr>
            <a:r>
              <a:rPr lang="en-US" baseline="0" dirty="0" smtClean="0"/>
              <a:t>Personal Phone number</a:t>
            </a:r>
          </a:p>
          <a:p>
            <a:pPr marL="640594" lvl="1" indent="-174708">
              <a:buFont typeface="Arial" panose="020B0604020202020204" pitchFamily="34" charset="0"/>
              <a:buChar char="•"/>
            </a:pPr>
            <a:r>
              <a:rPr lang="en-US" baseline="0" dirty="0" smtClean="0"/>
              <a:t>Rate of pay always bi-weekly</a:t>
            </a:r>
          </a:p>
          <a:p>
            <a:pPr marL="640594" lvl="1" indent="-174708">
              <a:buFont typeface="Arial" panose="020B0604020202020204" pitchFamily="34" charset="0"/>
              <a:buChar char="•"/>
            </a:pPr>
            <a:r>
              <a:rPr lang="en-US" baseline="0" dirty="0" smtClean="0"/>
              <a:t>Days </a:t>
            </a:r>
            <a:r>
              <a:rPr lang="en-US" baseline="0" dirty="0" smtClean="0"/>
              <a:t>work(4-10s, 8s, or 4-9and 4</a:t>
            </a:r>
            <a:endParaRPr lang="en-US" baseline="0" dirty="0" smtClean="0"/>
          </a:p>
          <a:p>
            <a:pPr marL="640594" lvl="1" indent="-174708">
              <a:buFont typeface="Arial" panose="020B0604020202020204" pitchFamily="34" charset="0"/>
              <a:buChar char="•"/>
            </a:pPr>
            <a:r>
              <a:rPr lang="en-US" baseline="0" dirty="0" smtClean="0"/>
              <a:t>Immediate supervisor</a:t>
            </a:r>
          </a:p>
          <a:p>
            <a:pPr marL="640594" lvl="1" indent="-174708">
              <a:buFont typeface="Arial" panose="020B0604020202020204" pitchFamily="34" charset="0"/>
              <a:buChar char="•"/>
            </a:pPr>
            <a:r>
              <a:rPr lang="en-US" baseline="0" dirty="0" smtClean="0"/>
              <a:t>Not trying to tell story. Just list facts. Be brief.</a:t>
            </a:r>
          </a:p>
        </p:txBody>
      </p:sp>
      <p:sp>
        <p:nvSpPr>
          <p:cNvPr id="4" name="Slide Number Placeholder 3"/>
          <p:cNvSpPr>
            <a:spLocks noGrp="1"/>
          </p:cNvSpPr>
          <p:nvPr>
            <p:ph type="sldNum" sz="quarter" idx="10"/>
          </p:nvPr>
        </p:nvSpPr>
        <p:spPr/>
        <p:txBody>
          <a:bodyPr/>
          <a:lstStyle/>
          <a:p>
            <a:fld id="{92F8D667-8D9A-4BD6-94B5-382BFDA8B7D9}" type="slidenum">
              <a:rPr lang="en-US" smtClean="0"/>
              <a:t>23</a:t>
            </a:fld>
            <a:endParaRPr lang="en-US"/>
          </a:p>
        </p:txBody>
      </p:sp>
    </p:spTree>
    <p:extLst>
      <p:ext uri="{BB962C8B-B14F-4D97-AF65-F5344CB8AC3E}">
        <p14:creationId xmlns:p14="http://schemas.microsoft.com/office/powerpoint/2010/main" val="131831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determining the cause, you want to find out the facts….you are NOT trying to find fault or place blame.</a:t>
            </a:r>
          </a:p>
          <a:p>
            <a:endParaRPr lang="en-US" altLang="en-US" dirty="0" smtClean="0"/>
          </a:p>
          <a:p>
            <a:r>
              <a:rPr lang="en-US" altLang="en-US" dirty="0" smtClean="0"/>
              <a:t>The primary cause for investigating an accident is to PREVENT re-occurrence of a similar incident/accident.  You want to make sure corrective action is appropriate and effective (document if the situation merits).  Some ask why investigate an incident and the answer is simple.  If something happened and no on was injured and/or property was not damaged, how can we prevent it from happening again (and maybe this time with serious injuries) if we do not know about it and/or do not know what caused it.  Preventing further incidents/accidents helps to reduce the agency’s costs.</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3</a:t>
            </a:fld>
            <a:endParaRPr lang="en-US"/>
          </a:p>
        </p:txBody>
      </p:sp>
    </p:spTree>
    <p:extLst>
      <p:ext uri="{BB962C8B-B14F-4D97-AF65-F5344CB8AC3E}">
        <p14:creationId xmlns:p14="http://schemas.microsoft.com/office/powerpoint/2010/main" val="384492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only</a:t>
            </a:r>
            <a:r>
              <a:rPr lang="en-US" baseline="0" dirty="0" smtClean="0"/>
              <a:t> be signed by supervisor or appointing authority.</a:t>
            </a: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24</a:t>
            </a:fld>
            <a:endParaRPr lang="en-US"/>
          </a:p>
        </p:txBody>
      </p:sp>
    </p:spTree>
    <p:extLst>
      <p:ext uri="{BB962C8B-B14F-4D97-AF65-F5344CB8AC3E}">
        <p14:creationId xmlns:p14="http://schemas.microsoft.com/office/powerpoint/2010/main" val="194047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25</a:t>
            </a:fld>
            <a:endParaRPr lang="en-US"/>
          </a:p>
        </p:txBody>
      </p:sp>
    </p:spTree>
    <p:extLst>
      <p:ext uri="{BB962C8B-B14F-4D97-AF65-F5344CB8AC3E}">
        <p14:creationId xmlns:p14="http://schemas.microsoft.com/office/powerpoint/2010/main" val="126692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r>
              <a:rPr lang="en-US" altLang="en-US" b="1" dirty="0" smtClean="0">
                <a:solidFill>
                  <a:srgbClr val="333333"/>
                </a:solidFill>
                <a:latin typeface="Verdana" panose="020B0604030504040204" pitchFamily="34" charset="0"/>
              </a:rPr>
              <a:t>Definition:</a:t>
            </a:r>
            <a:r>
              <a:rPr lang="en-US" altLang="en-US" dirty="0" smtClean="0">
                <a:solidFill>
                  <a:srgbClr val="333333"/>
                </a:solidFill>
                <a:latin typeface="Verdana" panose="020B0604030504040204" pitchFamily="34" charset="0"/>
              </a:rPr>
              <a:t> </a:t>
            </a:r>
          </a:p>
          <a:p>
            <a:pPr marL="232943" indent="-232943"/>
            <a:r>
              <a:rPr lang="en-US" altLang="en-US" dirty="0" smtClean="0">
                <a:solidFill>
                  <a:srgbClr val="333333"/>
                </a:solidFill>
                <a:latin typeface="Verdana" panose="020B0604030504040204" pitchFamily="34" charset="0"/>
              </a:rPr>
              <a:t>Investigation: [n] </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3"/>
              </a:rPr>
              <a:t>the</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4"/>
              </a:rPr>
              <a:t>work</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5"/>
              </a:rPr>
              <a:t>of</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6"/>
              </a:rPr>
              <a:t>inquiring</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7"/>
              </a:rPr>
              <a:t>into</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8"/>
              </a:rPr>
              <a:t>something</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9"/>
              </a:rPr>
              <a:t>thoroughly</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10"/>
              </a:rPr>
              <a:t>and</a:t>
            </a:r>
            <a:r>
              <a:rPr lang="en-US" altLang="en-US" dirty="0" smtClean="0">
                <a:solidFill>
                  <a:schemeClr val="bg1"/>
                </a:solidFill>
                <a:latin typeface="Verdana" panose="020B0604030504040204" pitchFamily="34" charset="0"/>
              </a:rPr>
              <a:t> </a:t>
            </a:r>
            <a:r>
              <a:rPr lang="en-US" altLang="en-US" dirty="0" smtClean="0">
                <a:solidFill>
                  <a:schemeClr val="bg1"/>
                </a:solidFill>
                <a:latin typeface="Verdana" panose="020B0604030504040204" pitchFamily="34" charset="0"/>
                <a:hlinkClick r:id="rId11"/>
              </a:rPr>
              <a:t>systematically</a:t>
            </a:r>
            <a:r>
              <a:rPr lang="en-US" altLang="en-US" dirty="0" smtClean="0">
                <a:solidFill>
                  <a:schemeClr val="bg1"/>
                </a:solidFill>
                <a:latin typeface="Verdana" panose="020B0604030504040204" pitchFamily="34" charset="0"/>
              </a:rPr>
              <a:t> </a:t>
            </a:r>
          </a:p>
          <a:p>
            <a:pPr marL="232943" indent="-232943"/>
            <a:r>
              <a:rPr lang="en-US" altLang="en-US" b="1" dirty="0" smtClean="0">
                <a:solidFill>
                  <a:srgbClr val="333333"/>
                </a:solidFill>
                <a:latin typeface="Verdana" panose="020B0604030504040204" pitchFamily="34" charset="0"/>
              </a:rPr>
              <a:t>REMEMBER YOU ARE FACT FINDING, NOT FAULT FINDING!!!</a:t>
            </a:r>
          </a:p>
          <a:p>
            <a:pPr marL="232943" indent="-232943"/>
            <a:r>
              <a:rPr lang="en-US" altLang="en-US" b="1" dirty="0" smtClean="0">
                <a:solidFill>
                  <a:srgbClr val="333333"/>
                </a:solidFill>
                <a:latin typeface="Verdana" panose="020B0604030504040204" pitchFamily="34" charset="0"/>
              </a:rPr>
              <a:t>Secure the Scene</a:t>
            </a:r>
          </a:p>
          <a:p>
            <a:pPr marL="232943" indent="-232943"/>
            <a:r>
              <a:rPr lang="en-US" altLang="en-US" b="1" dirty="0" smtClean="0">
                <a:solidFill>
                  <a:srgbClr val="333333"/>
                </a:solidFill>
                <a:latin typeface="Verdana" panose="020B0604030504040204" pitchFamily="34" charset="0"/>
              </a:rPr>
              <a:t>Gather information, data, measurements, photos, statements, etc.</a:t>
            </a:r>
          </a:p>
          <a:p>
            <a:pPr marL="232943" indent="-232943"/>
            <a:r>
              <a:rPr lang="en-US" altLang="en-US" b="1" dirty="0" smtClean="0">
                <a:solidFill>
                  <a:srgbClr val="333333"/>
                </a:solidFill>
                <a:latin typeface="Verdana" panose="020B0604030504040204" pitchFamily="34" charset="0"/>
              </a:rPr>
              <a:t>Identify unsafe act/condition/contributory factors</a:t>
            </a:r>
          </a:p>
          <a:p>
            <a:pPr marL="232943" indent="-232943"/>
            <a:r>
              <a:rPr lang="en-US" altLang="en-US" b="1" dirty="0" smtClean="0">
                <a:solidFill>
                  <a:srgbClr val="333333"/>
                </a:solidFill>
                <a:latin typeface="Verdana" panose="020B0604030504040204" pitchFamily="34" charset="0"/>
              </a:rPr>
              <a:t>Determine preventive measures and tools for short &amp; long term</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4</a:t>
            </a:fld>
            <a:endParaRPr lang="en-US"/>
          </a:p>
        </p:txBody>
      </p:sp>
    </p:spTree>
    <p:extLst>
      <p:ext uri="{BB962C8B-B14F-4D97-AF65-F5344CB8AC3E}">
        <p14:creationId xmlns:p14="http://schemas.microsoft.com/office/powerpoint/2010/main" val="147000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asking the questions again remember are on a fact finding mission.</a:t>
            </a:r>
          </a:p>
          <a:p>
            <a:r>
              <a:rPr lang="en-US" altLang="en-US" dirty="0" smtClean="0"/>
              <a:t>We want to find the primary/root cause of the incident/accident to prevent it from happening again.</a:t>
            </a:r>
          </a:p>
          <a:p>
            <a:r>
              <a:rPr lang="en-US" altLang="en-US" dirty="0" smtClean="0"/>
              <a:t>You want as specific an answer as possible for each question that is applicable.</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5</a:t>
            </a:fld>
            <a:endParaRPr lang="en-US"/>
          </a:p>
        </p:txBody>
      </p:sp>
    </p:spTree>
    <p:extLst>
      <p:ext uri="{BB962C8B-B14F-4D97-AF65-F5344CB8AC3E}">
        <p14:creationId xmlns:p14="http://schemas.microsoft.com/office/powerpoint/2010/main" val="105862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1. Go to the scene as soon as possible.  Conditions change as mentioned before. Example is lighting might change due to time of day.  Might even need to go back at the same time of day the next day to see if there was anything with that time of day lighting.</a:t>
            </a:r>
          </a:p>
          <a:p>
            <a:r>
              <a:rPr lang="en-US" altLang="en-US" dirty="0" smtClean="0"/>
              <a:t>What were the conditions before, during, and after the accident?</a:t>
            </a:r>
          </a:p>
          <a:p>
            <a:r>
              <a:rPr lang="en-US" altLang="en-US" dirty="0" smtClean="0"/>
              <a:t>2. Need to get a clear concise description of the incident/accident.  Does “tripped and fell” tell me anything?  What were you doing, carrying anything, someone blow a horn and scare you?  Get the most complete description that you can.</a:t>
            </a:r>
          </a:p>
          <a:p>
            <a:r>
              <a:rPr lang="en-US" altLang="en-US" dirty="0" smtClean="0"/>
              <a:t>3. Description should be concise enough that I could go back and find the location of the incident/accident again if needed.  Does “parking lot” give me a good location?  State landmark or measurements from landmarks so the area can be located.</a:t>
            </a:r>
          </a:p>
          <a:p>
            <a:endParaRPr lang="en-US" altLang="en-US" dirty="0" smtClean="0"/>
          </a:p>
          <a:p>
            <a:r>
              <a:rPr lang="en-US" altLang="en-US" dirty="0" smtClean="0"/>
              <a:t>Take photos of the incident/accident scene.  Keep a log as you are taking them so you do not have to try and figure out what something is when you get back and print the pictures. Take photos from different directions and note the direction of the view taken.</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6</a:t>
            </a:fld>
            <a:endParaRPr lang="en-US"/>
          </a:p>
        </p:txBody>
      </p:sp>
    </p:spTree>
    <p:extLst>
      <p:ext uri="{BB962C8B-B14F-4D97-AF65-F5344CB8AC3E}">
        <p14:creationId xmlns:p14="http://schemas.microsoft.com/office/powerpoint/2010/main" val="242590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Any items related to the incident/accident should be preserved. Might be needed at a later date.  The item should be labeled as to what it is, what incident/accident related too, (labeled do not throw away) and stored in a secure location.  Make sure you note in incident/accident report that the item is stored.  Examples could be a chair or bench that someone fell out of because it broke for some reason.</a:t>
            </a:r>
          </a:p>
          <a:p>
            <a:endParaRPr lang="en-US" altLang="en-US" dirty="0" smtClean="0"/>
          </a:p>
          <a:p>
            <a:r>
              <a:rPr lang="en-US" altLang="en-US" dirty="0" smtClean="0"/>
              <a:t>Measurements should be taken if relevant. Distances, heights, elevation changes, lengths of items, etc.</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7</a:t>
            </a:fld>
            <a:endParaRPr lang="en-US"/>
          </a:p>
        </p:txBody>
      </p:sp>
    </p:spTree>
    <p:extLst>
      <p:ext uri="{BB962C8B-B14F-4D97-AF65-F5344CB8AC3E}">
        <p14:creationId xmlns:p14="http://schemas.microsoft.com/office/powerpoint/2010/main" val="421506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Written</a:t>
            </a:r>
            <a:r>
              <a:rPr lang="en-US" altLang="en-US" baseline="0" dirty="0" smtClean="0"/>
              <a:t> statements should be the day of accident/incident within 24 hours</a:t>
            </a:r>
          </a:p>
          <a:p>
            <a:endParaRPr lang="en-US" altLang="en-US" dirty="0" smtClean="0"/>
          </a:p>
          <a:p>
            <a:r>
              <a:rPr lang="en-US" altLang="en-US" dirty="0" smtClean="0"/>
              <a:t>Interview tips:</a:t>
            </a:r>
          </a:p>
          <a:p>
            <a:pPr>
              <a:buFontTx/>
              <a:buChar char="•"/>
            </a:pPr>
            <a:r>
              <a:rPr lang="en-US" altLang="en-US" dirty="0" smtClean="0"/>
              <a:t>Select an appropriate location preferably free of distractions/interruptions. Keep witnesses separate. </a:t>
            </a:r>
          </a:p>
          <a:p>
            <a:pPr>
              <a:buFontTx/>
              <a:buChar char="•"/>
            </a:pPr>
            <a:r>
              <a:rPr lang="en-US" altLang="en-US" dirty="0" smtClean="0"/>
              <a:t>Take notes (try to record exact wording)</a:t>
            </a:r>
          </a:p>
          <a:p>
            <a:pPr>
              <a:buFontTx/>
              <a:buChar char="•"/>
            </a:pPr>
            <a:r>
              <a:rPr lang="en-US" altLang="en-US" dirty="0" smtClean="0"/>
              <a:t>Explain the purpose of the investigation (reassure that you are not trying to place blame)</a:t>
            </a:r>
          </a:p>
          <a:p>
            <a:pPr>
              <a:buFontTx/>
              <a:buChar char="•"/>
            </a:pPr>
            <a:r>
              <a:rPr lang="en-US" altLang="en-US" dirty="0" smtClean="0"/>
              <a:t>Make sure you do not prompt or lead the witness.</a:t>
            </a:r>
          </a:p>
          <a:p>
            <a:pPr>
              <a:buFontTx/>
              <a:buChar char="•"/>
            </a:pPr>
            <a:r>
              <a:rPr lang="en-US" altLang="en-US" dirty="0" smtClean="0">
                <a:cs typeface="Times New Roman" panose="02020603050405020304" pitchFamily="18" charset="0"/>
              </a:rPr>
              <a:t>Be a good listener – do not interrupt witnesses.</a:t>
            </a:r>
            <a:r>
              <a:rPr lang="en-US" altLang="en-US" dirty="0" smtClean="0"/>
              <a:t> </a:t>
            </a:r>
          </a:p>
          <a:p>
            <a:pPr>
              <a:buFontTx/>
              <a:buChar char="•"/>
            </a:pPr>
            <a:r>
              <a:rPr lang="en-US" altLang="en-US" dirty="0" smtClean="0"/>
              <a:t>Ask questions “</a:t>
            </a:r>
            <a:r>
              <a:rPr lang="en-US" altLang="en-US" dirty="0" smtClean="0">
                <a:cs typeface="Times New Roman" panose="02020603050405020304" pitchFamily="18" charset="0"/>
              </a:rPr>
              <a:t>Who, What, Where, and How</a:t>
            </a:r>
            <a:r>
              <a:rPr lang="en-US" altLang="en-US" dirty="0" smtClean="0"/>
              <a:t> “</a:t>
            </a:r>
          </a:p>
          <a:p>
            <a:pPr>
              <a:buFontTx/>
              <a:buChar char="•"/>
            </a:pPr>
            <a:r>
              <a:rPr lang="en-US" altLang="en-US" dirty="0" smtClean="0"/>
              <a:t>Caution the witness not to guess</a:t>
            </a:r>
          </a:p>
          <a:p>
            <a:pPr>
              <a:buFontTx/>
              <a:buChar char="•"/>
            </a:pPr>
            <a:r>
              <a:rPr lang="en-US" altLang="en-US" dirty="0" smtClean="0"/>
              <a:t>Encourage non-verbal communication such as drawings, gestures, </a:t>
            </a:r>
          </a:p>
          <a:p>
            <a:pPr>
              <a:buFontTx/>
              <a:buChar char="•"/>
            </a:pPr>
            <a:r>
              <a:rPr lang="en-US" altLang="en-US" dirty="0" smtClean="0"/>
              <a:t>Give full attention to the witness</a:t>
            </a:r>
          </a:p>
          <a:p>
            <a:pPr>
              <a:buFontTx/>
              <a:buChar char="•"/>
            </a:pPr>
            <a:r>
              <a:rPr lang="en-US" altLang="en-US" dirty="0" smtClean="0"/>
              <a:t>Assume nothing</a:t>
            </a:r>
          </a:p>
          <a:p>
            <a:pPr>
              <a:buFontTx/>
              <a:buChar char="•"/>
            </a:pPr>
            <a:r>
              <a:rPr lang="en-US" altLang="en-US" dirty="0" smtClean="0"/>
              <a:t>Show courtesy and patience </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8</a:t>
            </a:fld>
            <a:endParaRPr lang="en-US"/>
          </a:p>
        </p:txBody>
      </p:sp>
    </p:spTree>
    <p:extLst>
      <p:ext uri="{BB962C8B-B14F-4D97-AF65-F5344CB8AC3E}">
        <p14:creationId xmlns:p14="http://schemas.microsoft.com/office/powerpoint/2010/main" val="48048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order to prevent future accidents we determine the root cause analysis which is composed of:  </a:t>
            </a:r>
          </a:p>
          <a:p>
            <a:pPr>
              <a:buFontTx/>
              <a:buChar char="•"/>
            </a:pPr>
            <a:r>
              <a:rPr lang="en-US" altLang="en-US" dirty="0" smtClean="0"/>
              <a:t>Unsafe Act</a:t>
            </a:r>
          </a:p>
          <a:p>
            <a:pPr>
              <a:buFontTx/>
              <a:buChar char="•"/>
            </a:pPr>
            <a:r>
              <a:rPr lang="en-US" altLang="en-US" dirty="0" smtClean="0"/>
              <a:t>Unsafe Condition</a:t>
            </a:r>
          </a:p>
          <a:p>
            <a:pPr>
              <a:buFontTx/>
              <a:buChar char="•"/>
            </a:pPr>
            <a:r>
              <a:rPr lang="en-US" altLang="en-US" dirty="0" smtClean="0"/>
              <a:t>Contributing factors</a:t>
            </a:r>
          </a:p>
          <a:p>
            <a:pPr>
              <a:buFontTx/>
              <a:buChar char="•"/>
            </a:pPr>
            <a:r>
              <a:rPr lang="en-US" altLang="en-US" dirty="0" smtClean="0"/>
              <a:t>Why was the act committed</a:t>
            </a:r>
          </a:p>
          <a:p>
            <a:pPr>
              <a:buFontTx/>
              <a:buChar char="•"/>
            </a:pPr>
            <a:r>
              <a:rPr lang="en-US" altLang="en-US" dirty="0" smtClean="0"/>
              <a:t>Why did condition exist</a:t>
            </a:r>
          </a:p>
          <a:p>
            <a:pPr>
              <a:buFontTx/>
              <a:buChar char="•"/>
            </a:pPr>
            <a:r>
              <a:rPr lang="en-US" altLang="en-US" dirty="0" smtClean="0"/>
              <a:t>Immediate action take to prevent reoccurrence</a:t>
            </a:r>
          </a:p>
          <a:p>
            <a:pPr>
              <a:buFontTx/>
              <a:buChar char="•"/>
            </a:pPr>
            <a:r>
              <a:rPr lang="en-US" altLang="en-US" dirty="0" smtClean="0"/>
              <a:t>Long range action to be taken</a:t>
            </a:r>
          </a:p>
          <a:p>
            <a:pPr>
              <a:buFontTx/>
              <a:buChar char="•"/>
            </a:pPr>
            <a:r>
              <a:rPr lang="en-US" altLang="en-US" dirty="0" smtClean="0"/>
              <a:t>What additional assistance is needed to prevent recurrences</a:t>
            </a:r>
          </a:p>
          <a:p>
            <a:pPr>
              <a:buFontTx/>
              <a:buNone/>
            </a:pPr>
            <a:endParaRPr lang="en-US" altLang="en-US" dirty="0" smtClean="0"/>
          </a:p>
          <a:p>
            <a:pPr>
              <a:buFontTx/>
              <a:buNone/>
            </a:pPr>
            <a:r>
              <a:rPr lang="en-US" altLang="en-US" dirty="0" smtClean="0"/>
              <a:t>Unsafe Act</a:t>
            </a:r>
          </a:p>
          <a:p>
            <a:r>
              <a:rPr lang="en-US" altLang="en-US" dirty="0" smtClean="0"/>
              <a:t>Very important to identify so can prevent re-occurrence.</a:t>
            </a:r>
          </a:p>
          <a:p>
            <a:r>
              <a:rPr lang="en-US" altLang="en-US" dirty="0" smtClean="0"/>
              <a:t>Basically:  It’s a behavior, action or non-action by an individual.</a:t>
            </a:r>
          </a:p>
          <a:p>
            <a:r>
              <a:rPr lang="en-US" altLang="en-US" dirty="0" smtClean="0"/>
              <a:t>Examples of unsafe acts:</a:t>
            </a:r>
          </a:p>
          <a:p>
            <a:pPr>
              <a:buFontTx/>
              <a:buChar char="•"/>
            </a:pPr>
            <a:r>
              <a:rPr lang="en-US" altLang="en-US" dirty="0" smtClean="0">
                <a:cs typeface="Times New Roman" panose="02020603050405020304" pitchFamily="18" charset="0"/>
              </a:rPr>
              <a:t>Not using protective equipment</a:t>
            </a: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Operating machinery and equipment without qualifications or authorization</a:t>
            </a:r>
            <a:endParaRPr lang="en-US" altLang="en-US" dirty="0" smtClean="0"/>
          </a:p>
          <a:p>
            <a:pPr>
              <a:buFontTx/>
              <a:buChar char="•"/>
            </a:pPr>
            <a:r>
              <a:rPr lang="en-US" altLang="en-US" dirty="0" smtClean="0">
                <a:cs typeface="Arial" panose="020B0604020202020204" pitchFamily="34" charset="0"/>
              </a:rPr>
              <a:t>Operating equipment at unsafe speeds</a:t>
            </a:r>
            <a:endParaRPr lang="en-US" altLang="en-US" dirty="0" smtClean="0"/>
          </a:p>
          <a:p>
            <a:pPr>
              <a:buFontTx/>
              <a:buChar char="•"/>
            </a:pPr>
            <a:r>
              <a:rPr lang="en-US" altLang="en-US" dirty="0" smtClean="0">
                <a:cs typeface="Arial" panose="020B0604020202020204" pitchFamily="34" charset="0"/>
              </a:rPr>
              <a:t>Bypass or removal of safety devices</a:t>
            </a:r>
            <a:endParaRPr lang="en-US" altLang="en-US" dirty="0" smtClean="0"/>
          </a:p>
          <a:p>
            <a:pPr>
              <a:buFontTx/>
              <a:buChar char="•"/>
            </a:pPr>
            <a:r>
              <a:rPr lang="en-US" altLang="en-US" dirty="0" smtClean="0">
                <a:cs typeface="Arial" panose="020B0604020202020204" pitchFamily="34" charset="0"/>
              </a:rPr>
              <a:t>Improper repair practices on equipment</a:t>
            </a:r>
            <a:endParaRPr lang="en-US" altLang="en-US" dirty="0" smtClean="0">
              <a:cs typeface="Times New Roman" panose="02020603050405020304" pitchFamily="18" charset="0"/>
            </a:endParaRPr>
          </a:p>
          <a:p>
            <a:pPr>
              <a:buFontTx/>
              <a:buChar char="•"/>
            </a:pPr>
            <a:r>
              <a:rPr lang="en-US" altLang="en-US" dirty="0" smtClean="0">
                <a:cs typeface="Times New Roman" panose="02020603050405020304" pitchFamily="18" charset="0"/>
              </a:rPr>
              <a:t>Not following procedures </a:t>
            </a:r>
            <a:endParaRPr lang="en-US" altLang="en-US" dirty="0" smtClean="0"/>
          </a:p>
          <a:p>
            <a:pPr>
              <a:buFontTx/>
              <a:buChar char="•"/>
            </a:pPr>
            <a:r>
              <a:rPr lang="en-US" altLang="en-US" dirty="0" smtClean="0">
                <a:cs typeface="Times New Roman" panose="02020603050405020304" pitchFamily="18" charset="0"/>
              </a:rPr>
              <a:t>Under influence of drugs or alcohol</a:t>
            </a:r>
            <a:endParaRPr lang="en-US" altLang="en-US" dirty="0" smtClean="0"/>
          </a:p>
          <a:p>
            <a:pPr>
              <a:buFontTx/>
              <a:buChar char="•"/>
            </a:pPr>
            <a:r>
              <a:rPr lang="en-US" altLang="en-US" dirty="0" smtClean="0"/>
              <a:t>Working on machinery knowing it doesn’t have the appropriate guards </a:t>
            </a:r>
          </a:p>
          <a:p>
            <a:pPr>
              <a:buFontTx/>
              <a:buChar char="•"/>
            </a:pPr>
            <a:r>
              <a:rPr lang="en-US" altLang="en-US" dirty="0" smtClean="0"/>
              <a:t>Using equipment that is not suitable for the task </a:t>
            </a:r>
          </a:p>
          <a:p>
            <a:pPr>
              <a:buFontTx/>
              <a:buChar char="•"/>
            </a:pPr>
            <a:r>
              <a:rPr lang="en-US" altLang="en-US" dirty="0" smtClean="0"/>
              <a:t>Failing to warn others of danger </a:t>
            </a:r>
          </a:p>
          <a:p>
            <a:pPr>
              <a:buFontTx/>
              <a:buChar char="•"/>
            </a:pPr>
            <a:r>
              <a:rPr lang="en-US" altLang="en-US" dirty="0" smtClean="0">
                <a:cs typeface="Times New Roman" panose="02020603050405020304" pitchFamily="18" charset="0"/>
              </a:rPr>
              <a:t>Not taking enough time to set up and use equipment/PPE properly.</a:t>
            </a:r>
          </a:p>
          <a:p>
            <a:pPr>
              <a:buFontTx/>
              <a:buChar char="•"/>
            </a:pPr>
            <a:r>
              <a:rPr lang="en-US" altLang="en-US" dirty="0" smtClean="0">
                <a:cs typeface="Times New Roman" panose="02020603050405020304" pitchFamily="18" charset="0"/>
              </a:rPr>
              <a:t>Yanking electrical cords unplugged from a distance, which could damage electrical components.</a:t>
            </a:r>
          </a:p>
          <a:p>
            <a:pPr>
              <a:buFontTx/>
              <a:buChar char="•"/>
            </a:pPr>
            <a:r>
              <a:rPr lang="en-US" altLang="en-US" dirty="0" smtClean="0">
                <a:cs typeface="Times New Roman" panose="02020603050405020304" pitchFamily="18" charset="0"/>
              </a:rPr>
              <a:t>Neglecting to clear the work area of excess rubble and clutter that may create trip hazards.</a:t>
            </a:r>
          </a:p>
          <a:p>
            <a:pPr>
              <a:buFontTx/>
              <a:buChar char="•"/>
            </a:pPr>
            <a:r>
              <a:rPr lang="en-US" altLang="en-US" dirty="0" smtClean="0">
                <a:cs typeface="Times New Roman" panose="02020603050405020304" pitchFamily="18" charset="0"/>
              </a:rPr>
              <a:t>Pushing yourself too hard by lifting too much or doing too much work.</a:t>
            </a:r>
          </a:p>
          <a:p>
            <a:pPr>
              <a:buFontTx/>
              <a:buNone/>
            </a:pPr>
            <a:endParaRPr lang="en-US" altLang="en-US" dirty="0" smtClean="0"/>
          </a:p>
          <a:p>
            <a:pPr>
              <a:buFontTx/>
              <a:buNone/>
            </a:pPr>
            <a:r>
              <a:rPr lang="en-US" altLang="en-US" dirty="0" smtClean="0"/>
              <a:t>Unsafe condition</a:t>
            </a:r>
          </a:p>
          <a:p>
            <a:pPr marL="232943" indent="-232943"/>
            <a:r>
              <a:rPr lang="en-US" altLang="en-US" dirty="0" smtClean="0">
                <a:cs typeface="Arial" panose="020B0604020202020204" pitchFamily="34" charset="0"/>
              </a:rPr>
              <a:t>Physical location/equipment/surrounding factors</a:t>
            </a:r>
          </a:p>
          <a:p>
            <a:pPr marL="232943" indent="-232943"/>
            <a:r>
              <a:rPr lang="en-US" altLang="en-US" dirty="0" smtClean="0">
                <a:cs typeface="Arial" panose="020B0604020202020204" pitchFamily="34" charset="0"/>
              </a:rPr>
              <a:t>Examples of Unsafe Conditions:</a:t>
            </a:r>
            <a:endParaRPr lang="en-US" altLang="en-US" dirty="0" smtClean="0">
              <a:cs typeface="Times New Roman" panose="02020603050405020304" pitchFamily="18" charset="0"/>
            </a:endParaRPr>
          </a:p>
          <a:p>
            <a:pPr marL="232943" indent="-232943">
              <a:buFontTx/>
              <a:buChar char="•"/>
            </a:pPr>
            <a:r>
              <a:rPr lang="en-US" altLang="en-US" dirty="0" smtClean="0">
                <a:cs typeface="Arial" panose="020B0604020202020204" pitchFamily="34" charset="0"/>
              </a:rPr>
              <a:t>wet or slippery floors</a:t>
            </a:r>
          </a:p>
          <a:p>
            <a:pPr marL="232943" indent="-232943">
              <a:buFontTx/>
              <a:buChar char="•"/>
            </a:pPr>
            <a:r>
              <a:rPr lang="en-US" altLang="en-US" dirty="0" smtClean="0">
                <a:cs typeface="Arial" panose="020B0604020202020204" pitchFamily="34" charset="0"/>
              </a:rPr>
              <a:t>Defective or broken tools, equipment, or supplies</a:t>
            </a:r>
          </a:p>
          <a:p>
            <a:pPr marL="232943" indent="-232943">
              <a:buFontTx/>
              <a:buChar char="•"/>
            </a:pPr>
            <a:r>
              <a:rPr lang="en-US" altLang="en-US" dirty="0" smtClean="0">
                <a:cs typeface="Arial" panose="020B0604020202020204" pitchFamily="34" charset="0"/>
              </a:rPr>
              <a:t>Inadequate supervision</a:t>
            </a:r>
          </a:p>
          <a:p>
            <a:pPr marL="232943" indent="-232943">
              <a:buFontTx/>
              <a:buChar char="•"/>
            </a:pPr>
            <a:r>
              <a:rPr lang="en-US" altLang="en-US" dirty="0" smtClean="0">
                <a:cs typeface="Arial" panose="020B0604020202020204" pitchFamily="34" charset="0"/>
              </a:rPr>
              <a:t>poor housekeeping</a:t>
            </a:r>
          </a:p>
          <a:p>
            <a:pPr marL="232943" indent="-232943">
              <a:buFontTx/>
              <a:buChar char="•"/>
            </a:pPr>
            <a:r>
              <a:rPr lang="en-US" altLang="en-US" dirty="0" smtClean="0">
                <a:cs typeface="Arial" panose="020B0604020202020204" pitchFamily="34" charset="0"/>
              </a:rPr>
              <a:t>poor ventilation</a:t>
            </a:r>
          </a:p>
          <a:p>
            <a:pPr marL="232943" indent="-232943">
              <a:buFontTx/>
              <a:buChar char="•"/>
            </a:pPr>
            <a:r>
              <a:rPr lang="en-US" altLang="en-US" dirty="0" smtClean="0">
                <a:cs typeface="Arial" panose="020B0604020202020204" pitchFamily="34" charset="0"/>
              </a:rPr>
              <a:t>cluttered hallways, stairs, exits, and entrances</a:t>
            </a:r>
          </a:p>
          <a:p>
            <a:pPr marL="232943" indent="-232943">
              <a:buFontTx/>
              <a:buChar char="•"/>
            </a:pPr>
            <a:r>
              <a:rPr lang="en-US" altLang="en-US" dirty="0" smtClean="0">
                <a:cs typeface="Arial" panose="020B0604020202020204" pitchFamily="34" charset="0"/>
              </a:rPr>
              <a:t>defective electric wiring, lighting or outlets</a:t>
            </a:r>
          </a:p>
          <a:p>
            <a:pPr marL="232943" indent="-232943">
              <a:buFontTx/>
              <a:buChar char="•"/>
            </a:pPr>
            <a:r>
              <a:rPr lang="en-US" altLang="en-US" dirty="0" smtClean="0">
                <a:cs typeface="Arial" panose="020B0604020202020204" pitchFamily="34" charset="0"/>
              </a:rPr>
              <a:t>Inadequate guards on machinery and equipment</a:t>
            </a:r>
          </a:p>
          <a:p>
            <a:pPr marL="232943" indent="-232943">
              <a:buFontTx/>
              <a:buChar char="•"/>
            </a:pPr>
            <a:r>
              <a:rPr lang="en-US" altLang="en-US" dirty="0" smtClean="0">
                <a:cs typeface="Arial" panose="020B0604020202020204" pitchFamily="34" charset="0"/>
              </a:rPr>
              <a:t> congestion of the work place</a:t>
            </a:r>
            <a:endParaRPr lang="en-US" altLang="en-US" dirty="0" smtClean="0">
              <a:cs typeface="Times New Roman" panose="02020603050405020304" pitchFamily="18" charset="0"/>
            </a:endParaRPr>
          </a:p>
          <a:p>
            <a:pPr marL="232943" indent="-232943">
              <a:buFontTx/>
              <a:buChar char="•"/>
            </a:pPr>
            <a:r>
              <a:rPr lang="en-US" altLang="en-US" dirty="0" smtClean="0">
                <a:cs typeface="Arial" panose="020B0604020202020204" pitchFamily="34" charset="0"/>
              </a:rPr>
              <a:t>Fire and explosion hazards</a:t>
            </a:r>
            <a:endParaRPr lang="en-US" altLang="en-US" dirty="0" smtClean="0">
              <a:cs typeface="Times New Roman" panose="02020603050405020304" pitchFamily="18" charset="0"/>
            </a:endParaRPr>
          </a:p>
          <a:p>
            <a:pPr marL="232943" indent="-232943">
              <a:buFontTx/>
              <a:buChar char="•"/>
            </a:pPr>
            <a:r>
              <a:rPr lang="en-US" altLang="en-US" dirty="0" smtClean="0">
                <a:cs typeface="Arial" panose="020B0604020202020204" pitchFamily="34" charset="0"/>
              </a:rPr>
              <a:t>failure to erect railings, nets and/or safety barriers</a:t>
            </a:r>
          </a:p>
          <a:p>
            <a:pPr marL="232943" indent="-232943">
              <a:buFontTx/>
              <a:buChar char="•"/>
            </a:pPr>
            <a:r>
              <a:rPr lang="en-US" altLang="en-US" dirty="0" smtClean="0">
                <a:cs typeface="Arial" panose="020B0604020202020204" pitchFamily="34" charset="0"/>
              </a:rPr>
              <a:t>exposure to harmful chemicals or biological agents </a:t>
            </a:r>
          </a:p>
          <a:p>
            <a:pPr marL="232943" indent="-232943">
              <a:buFontTx/>
              <a:buChar char="•"/>
            </a:pPr>
            <a:r>
              <a:rPr lang="en-US" altLang="en-US" dirty="0" smtClean="0">
                <a:cs typeface="Arial" panose="020B0604020202020204" pitchFamily="34" charset="0"/>
              </a:rPr>
              <a:t>improper storage or disposal of materials and tools</a:t>
            </a:r>
          </a:p>
          <a:p>
            <a:pPr marL="232943" indent="-232943">
              <a:buFontTx/>
              <a:buChar char="•"/>
            </a:pPr>
            <a:r>
              <a:rPr lang="en-US" altLang="en-US" dirty="0" smtClean="0">
                <a:cs typeface="Arial" panose="020B0604020202020204" pitchFamily="34" charset="0"/>
              </a:rPr>
              <a:t>Inadequate or no warning signs</a:t>
            </a:r>
          </a:p>
          <a:p>
            <a:pPr marL="232943" indent="-232943">
              <a:buFontTx/>
              <a:buChar char="•"/>
            </a:pPr>
            <a:r>
              <a:rPr lang="en-US" altLang="en-US" dirty="0" smtClean="0">
                <a:cs typeface="Arial" panose="020B0604020202020204" pitchFamily="34" charset="0"/>
              </a:rPr>
              <a:t>No policy or procedure in place</a:t>
            </a:r>
          </a:p>
          <a:p>
            <a:endParaRPr lang="en-US" dirty="0" smtClean="0"/>
          </a:p>
          <a:p>
            <a:r>
              <a:rPr lang="en-US" dirty="0" smtClean="0"/>
              <a:t>Contributing factors</a:t>
            </a:r>
          </a:p>
          <a:p>
            <a:r>
              <a:rPr lang="en-US" altLang="en-US" dirty="0" smtClean="0"/>
              <a:t>Could also include nature/uncontrollable events such as: rain, snow, ice, mud on roadways, tornado, flooding, etc.</a:t>
            </a:r>
          </a:p>
          <a:p>
            <a:endParaRPr lang="en-US" altLang="en-US" dirty="0" smtClean="0"/>
          </a:p>
          <a:p>
            <a:r>
              <a:rPr lang="en-US" altLang="en-US" dirty="0" smtClean="0"/>
              <a:t>As you can see sometimes these items could overlap each other. When identifying the cause, you could have just an unsafe act or an unsafe condition or you could have both at the same time with or without contributing factors.  But usually there is something that caused it.  Even the bee sting!  Investigate it.  If you start the investigation and look around you might discover that there is a nest that no one knew about that is aggravated each time a certain door is opened and closed.  Investigate, Look, Ask questions, but remember to find facts not fault.</a:t>
            </a:r>
          </a:p>
        </p:txBody>
      </p:sp>
      <p:sp>
        <p:nvSpPr>
          <p:cNvPr id="4" name="Slide Number Placeholder 3"/>
          <p:cNvSpPr>
            <a:spLocks noGrp="1"/>
          </p:cNvSpPr>
          <p:nvPr>
            <p:ph type="sldNum" sz="quarter" idx="10"/>
          </p:nvPr>
        </p:nvSpPr>
        <p:spPr/>
        <p:txBody>
          <a:bodyPr/>
          <a:lstStyle/>
          <a:p>
            <a:fld id="{92F8D667-8D9A-4BD6-94B5-382BFDA8B7D9}" type="slidenum">
              <a:rPr lang="en-US" smtClean="0"/>
              <a:t>9</a:t>
            </a:fld>
            <a:endParaRPr lang="en-US"/>
          </a:p>
        </p:txBody>
      </p:sp>
    </p:spTree>
    <p:extLst>
      <p:ext uri="{BB962C8B-B14F-4D97-AF65-F5344CB8AC3E}">
        <p14:creationId xmlns:p14="http://schemas.microsoft.com/office/powerpoint/2010/main" val="4446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These are areas/items that can be used to prevent incident/accidents.  These are basically administrative.</a:t>
            </a:r>
          </a:p>
          <a:p>
            <a:r>
              <a:rPr lang="en-US" altLang="en-US" dirty="0" smtClean="0"/>
              <a:t>1.JSAs-the development and proper use of with employees</a:t>
            </a:r>
          </a:p>
          <a:p>
            <a:r>
              <a:rPr lang="en-US" altLang="en-US" dirty="0" smtClean="0"/>
              <a:t>2. Ensure policies, procedures, rules are develop to provide instruction and revise them as needed. Make sure policies/procedures include provisions for discipline if policies/procedures are not followed.</a:t>
            </a:r>
          </a:p>
          <a:p>
            <a:r>
              <a:rPr lang="en-US" altLang="en-US" dirty="0" smtClean="0"/>
              <a:t>3. Enforce the policies, procedures, rules that are develop. If not enforced do not help protect the employees or the agency.</a:t>
            </a:r>
          </a:p>
          <a:p>
            <a:r>
              <a:rPr lang="en-US" altLang="en-US" dirty="0" smtClean="0"/>
              <a:t>4. Obtain additional training when needed even if needed from an outside source.</a:t>
            </a:r>
          </a:p>
          <a:p>
            <a:r>
              <a:rPr lang="en-US" altLang="en-US" dirty="0" smtClean="0"/>
              <a:t>5. Train your employees -new employees, on new equipment, new procedures, change in procedures, or when employees are observed not following correct procedures.</a:t>
            </a:r>
          </a:p>
          <a:p>
            <a:r>
              <a:rPr lang="en-US" altLang="en-US" dirty="0" smtClean="0"/>
              <a:t>6. Encourage the employees do the right thing.  Tell them why it is a good thing, praise them for doing the correct thing.</a:t>
            </a:r>
          </a:p>
          <a:p>
            <a:r>
              <a:rPr lang="en-US" altLang="en-US" dirty="0" smtClean="0"/>
              <a:t>7. Ensure that the work conditions are safe, if not make sure you get corrected. If management does not show interest in doing its tasks in the correct manner do you think the employees will care.</a:t>
            </a:r>
          </a:p>
          <a:p>
            <a:r>
              <a:rPr lang="en-US" altLang="en-US" dirty="0" smtClean="0"/>
              <a:t>8.As stated.</a:t>
            </a:r>
          </a:p>
          <a:p>
            <a:endParaRPr lang="en-US" dirty="0"/>
          </a:p>
        </p:txBody>
      </p:sp>
      <p:sp>
        <p:nvSpPr>
          <p:cNvPr id="4" name="Slide Number Placeholder 3"/>
          <p:cNvSpPr>
            <a:spLocks noGrp="1"/>
          </p:cNvSpPr>
          <p:nvPr>
            <p:ph type="sldNum" sz="quarter" idx="10"/>
          </p:nvPr>
        </p:nvSpPr>
        <p:spPr/>
        <p:txBody>
          <a:bodyPr/>
          <a:lstStyle/>
          <a:p>
            <a:fld id="{92F8D667-8D9A-4BD6-94B5-382BFDA8B7D9}" type="slidenum">
              <a:rPr lang="en-US" smtClean="0"/>
              <a:t>10</a:t>
            </a:fld>
            <a:endParaRPr lang="en-US"/>
          </a:p>
        </p:txBody>
      </p:sp>
    </p:spTree>
    <p:extLst>
      <p:ext uri="{BB962C8B-B14F-4D97-AF65-F5344CB8AC3E}">
        <p14:creationId xmlns:p14="http://schemas.microsoft.com/office/powerpoint/2010/main" val="414489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hris.mcmorris@l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9504" y="0"/>
            <a:ext cx="8825658" cy="3329581"/>
          </a:xfrm>
        </p:spPr>
        <p:txBody>
          <a:bodyPr/>
          <a:lstStyle/>
          <a:p>
            <a:pPr algn="ctr"/>
            <a:r>
              <a:rPr lang="en-US" dirty="0" smtClean="0"/>
              <a:t>Accident/Incident </a:t>
            </a:r>
            <a:r>
              <a:rPr lang="en-US" sz="6600" dirty="0" smtClean="0"/>
              <a:t>Training	</a:t>
            </a:r>
            <a:endParaRPr lang="en-US" sz="6600" dirty="0"/>
          </a:p>
        </p:txBody>
      </p:sp>
      <p:sp>
        <p:nvSpPr>
          <p:cNvPr id="3" name="Subtitle 2"/>
          <p:cNvSpPr>
            <a:spLocks noGrp="1"/>
          </p:cNvSpPr>
          <p:nvPr>
            <p:ph type="subTitle" idx="1"/>
          </p:nvPr>
        </p:nvSpPr>
        <p:spPr>
          <a:xfrm>
            <a:off x="1399504" y="3799184"/>
            <a:ext cx="8825658" cy="861420"/>
          </a:xfrm>
        </p:spPr>
        <p:txBody>
          <a:bodyPr/>
          <a:lstStyle/>
          <a:p>
            <a:pPr algn="ctr"/>
            <a:r>
              <a:rPr lang="en-US" dirty="0" smtClean="0"/>
              <a:t>Investigation and form filling out</a:t>
            </a:r>
          </a:p>
          <a:p>
            <a:pPr algn="ctr"/>
            <a:r>
              <a:rPr lang="en-US" dirty="0" smtClean="0"/>
              <a:t>For foremen and higher level</a:t>
            </a:r>
            <a:endParaRPr lang="en-US" dirty="0"/>
          </a:p>
        </p:txBody>
      </p:sp>
    </p:spTree>
    <p:extLst>
      <p:ext uri="{BB962C8B-B14F-4D97-AF65-F5344CB8AC3E}">
        <p14:creationId xmlns:p14="http://schemas.microsoft.com/office/powerpoint/2010/main" val="183593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 and Tools</a:t>
            </a:r>
            <a:endParaRPr lang="en-US" dirty="0"/>
          </a:p>
        </p:txBody>
      </p:sp>
      <p:sp>
        <p:nvSpPr>
          <p:cNvPr id="3" name="Content Placeholder 2"/>
          <p:cNvSpPr>
            <a:spLocks noGrp="1"/>
          </p:cNvSpPr>
          <p:nvPr>
            <p:ph idx="1"/>
          </p:nvPr>
        </p:nvSpPr>
        <p:spPr/>
        <p:txBody>
          <a:bodyPr>
            <a:normAutofit/>
          </a:bodyPr>
          <a:lstStyle/>
          <a:p>
            <a:pPr marL="914400" lvl="1" indent="-457200">
              <a:lnSpc>
                <a:spcPct val="90000"/>
              </a:lnSpc>
              <a:buFont typeface="+mj-lt"/>
              <a:buAutoNum type="arabicPeriod"/>
            </a:pPr>
            <a:r>
              <a:rPr lang="en-US" altLang="en-US" sz="2400" b="1" dirty="0"/>
              <a:t>Job Safety Analysis</a:t>
            </a:r>
          </a:p>
          <a:p>
            <a:pPr marL="914400" lvl="1" indent="-457200">
              <a:lnSpc>
                <a:spcPct val="90000"/>
              </a:lnSpc>
              <a:buFont typeface="+mj-lt"/>
              <a:buAutoNum type="arabicPeriod"/>
            </a:pPr>
            <a:r>
              <a:rPr lang="en-US" altLang="en-US" sz="2400" b="1" dirty="0"/>
              <a:t>Review/Revise/Devise policies, procedures, or rules</a:t>
            </a:r>
          </a:p>
          <a:p>
            <a:pPr marL="914400" lvl="1" indent="-457200">
              <a:lnSpc>
                <a:spcPct val="90000"/>
              </a:lnSpc>
              <a:buFont typeface="+mj-lt"/>
              <a:buAutoNum type="arabicPeriod"/>
            </a:pPr>
            <a:r>
              <a:rPr lang="en-US" altLang="en-US" sz="2400" b="1" dirty="0"/>
              <a:t>Enforce policies, procedures, or rules</a:t>
            </a:r>
          </a:p>
          <a:p>
            <a:pPr marL="914400" lvl="1" indent="-457200">
              <a:lnSpc>
                <a:spcPct val="90000"/>
              </a:lnSpc>
              <a:buFont typeface="+mj-lt"/>
              <a:buAutoNum type="arabicPeriod"/>
            </a:pPr>
            <a:r>
              <a:rPr lang="en-US" altLang="en-US" sz="2400" b="1" dirty="0"/>
              <a:t>Obtain additional training</a:t>
            </a:r>
            <a:r>
              <a:rPr lang="en-US" altLang="en-US" sz="2400" dirty="0"/>
              <a:t> </a:t>
            </a:r>
          </a:p>
          <a:p>
            <a:pPr marL="914400" lvl="1" indent="-457200">
              <a:lnSpc>
                <a:spcPct val="90000"/>
              </a:lnSpc>
              <a:buFont typeface="+mj-lt"/>
              <a:buAutoNum type="arabicPeriod"/>
            </a:pPr>
            <a:r>
              <a:rPr lang="en-US" altLang="en-US" sz="2400" b="1" dirty="0"/>
              <a:t>Provide training to employees</a:t>
            </a:r>
          </a:p>
          <a:p>
            <a:pPr marL="914400" lvl="1" indent="-457200">
              <a:lnSpc>
                <a:spcPct val="90000"/>
              </a:lnSpc>
              <a:buFont typeface="+mj-lt"/>
              <a:buAutoNum type="arabicPeriod"/>
            </a:pPr>
            <a:r>
              <a:rPr lang="en-US" altLang="en-US" sz="2400" b="1" dirty="0"/>
              <a:t>Promote employee participation</a:t>
            </a:r>
          </a:p>
          <a:p>
            <a:pPr marL="914400" lvl="1" indent="-457200">
              <a:lnSpc>
                <a:spcPct val="90000"/>
              </a:lnSpc>
              <a:buFont typeface="+mj-lt"/>
              <a:buAutoNum type="arabicPeriod"/>
            </a:pPr>
            <a:r>
              <a:rPr lang="en-US" altLang="en-US" sz="2400" b="1" dirty="0"/>
              <a:t>Ensure safe work conditions</a:t>
            </a:r>
          </a:p>
          <a:p>
            <a:pPr marL="914400" lvl="1" indent="-457200">
              <a:lnSpc>
                <a:spcPct val="90000"/>
              </a:lnSpc>
              <a:buFont typeface="+mj-lt"/>
              <a:buAutoNum type="arabicPeriod"/>
            </a:pPr>
            <a:r>
              <a:rPr lang="en-US" altLang="en-US" sz="2400" b="1" dirty="0"/>
              <a:t>Ensure proper job placement of employees (re: physical limitations)</a:t>
            </a:r>
            <a:endParaRPr lang="en-US" altLang="en-US" sz="2400" dirty="0"/>
          </a:p>
          <a:p>
            <a:pPr marL="0" indent="0">
              <a:buNone/>
            </a:pPr>
            <a:endParaRPr lang="en-US" dirty="0"/>
          </a:p>
        </p:txBody>
      </p:sp>
    </p:spTree>
    <p:extLst>
      <p:ext uri="{BB962C8B-B14F-4D97-AF65-F5344CB8AC3E}">
        <p14:creationId xmlns:p14="http://schemas.microsoft.com/office/powerpoint/2010/main" val="735278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 and Tools</a:t>
            </a:r>
            <a:endParaRPr lang="en-US" dirty="0"/>
          </a:p>
        </p:txBody>
      </p:sp>
      <p:sp>
        <p:nvSpPr>
          <p:cNvPr id="3" name="Content Placeholder 2"/>
          <p:cNvSpPr>
            <a:spLocks noGrp="1"/>
          </p:cNvSpPr>
          <p:nvPr>
            <p:ph idx="1"/>
          </p:nvPr>
        </p:nvSpPr>
        <p:spPr/>
        <p:txBody>
          <a:bodyPr>
            <a:normAutofit/>
          </a:bodyPr>
          <a:lstStyle/>
          <a:p>
            <a:r>
              <a:rPr lang="en-US" altLang="en-US" b="1" dirty="0"/>
              <a:t>Workplace provisions:</a:t>
            </a:r>
            <a:endParaRPr lang="en-US" altLang="en-US" dirty="0"/>
          </a:p>
          <a:p>
            <a:pPr marL="914400" lvl="1" indent="-457200">
              <a:buFont typeface="+mj-lt"/>
              <a:buAutoNum type="arabicPeriod"/>
            </a:pPr>
            <a:r>
              <a:rPr lang="en-US" altLang="en-US" sz="2000" b="1" dirty="0"/>
              <a:t>PURCHASE NEW TOOLS &amp; EQUIPMENT</a:t>
            </a:r>
          </a:p>
          <a:p>
            <a:pPr marL="914400" lvl="1" indent="-457200">
              <a:lnSpc>
                <a:spcPct val="90000"/>
              </a:lnSpc>
              <a:buFont typeface="+mj-lt"/>
              <a:buAutoNum type="arabicPeriod"/>
            </a:pPr>
            <a:r>
              <a:rPr lang="en-US" altLang="en-US" sz="2000" b="1" dirty="0"/>
              <a:t>REDESIGN THE WORK AREA</a:t>
            </a:r>
          </a:p>
          <a:p>
            <a:pPr marL="914400" lvl="1" indent="-457200">
              <a:buFont typeface="+mj-lt"/>
              <a:buAutoNum type="arabicPeriod"/>
            </a:pPr>
            <a:r>
              <a:rPr lang="en-US" altLang="en-US" sz="2000" b="1" dirty="0"/>
              <a:t>IMPROVE HOUSEKEEPING</a:t>
            </a:r>
          </a:p>
          <a:p>
            <a:pPr marL="914400" lvl="1" indent="-457200">
              <a:buFont typeface="+mj-lt"/>
              <a:buAutoNum type="arabicPeriod"/>
            </a:pPr>
            <a:r>
              <a:rPr lang="en-US" altLang="en-US" sz="2000" b="1" dirty="0"/>
              <a:t>INSTALL WARNING DEVICE</a:t>
            </a:r>
          </a:p>
          <a:p>
            <a:pPr marL="914400" lvl="1" indent="-457200">
              <a:buFont typeface="+mj-lt"/>
              <a:buAutoNum type="arabicPeriod"/>
            </a:pPr>
            <a:r>
              <a:rPr lang="en-US" altLang="en-US" sz="2000" b="1" dirty="0"/>
              <a:t>ADD TO EXISTING SIGNAGE</a:t>
            </a:r>
          </a:p>
          <a:p>
            <a:pPr marL="914400" lvl="1" indent="-457200">
              <a:buFont typeface="+mj-lt"/>
              <a:buAutoNum type="arabicPeriod"/>
            </a:pPr>
            <a:r>
              <a:rPr lang="en-US" altLang="en-US" sz="2000" b="1" dirty="0"/>
              <a:t>REMOVE BROKEN EQUIPMENT OR TOOLS</a:t>
            </a:r>
          </a:p>
          <a:p>
            <a:pPr marL="914400" lvl="1" indent="-457200">
              <a:buFont typeface="+mj-lt"/>
              <a:buAutoNum type="arabicPeriod"/>
            </a:pPr>
            <a:r>
              <a:rPr lang="en-US" altLang="en-US" sz="2000" b="1" dirty="0"/>
              <a:t>IMPROVE </a:t>
            </a:r>
            <a:r>
              <a:rPr lang="en-US" altLang="en-US" sz="2000" b="1" dirty="0" smtClean="0"/>
              <a:t>LIGHTING AND </a:t>
            </a:r>
            <a:r>
              <a:rPr lang="en-US" altLang="en-US" sz="2000" b="1" dirty="0"/>
              <a:t>VENTILATION</a:t>
            </a:r>
          </a:p>
          <a:p>
            <a:pPr marL="914400" lvl="1" indent="-457200">
              <a:buFont typeface="+mj-lt"/>
              <a:buAutoNum type="arabicPeriod"/>
            </a:pPr>
            <a:r>
              <a:rPr lang="en-US" altLang="en-US" sz="2000" b="1" dirty="0"/>
              <a:t>LIMIT ACCESS</a:t>
            </a:r>
          </a:p>
          <a:p>
            <a:endParaRPr lang="en-US" dirty="0"/>
          </a:p>
        </p:txBody>
      </p:sp>
    </p:spTree>
    <p:extLst>
      <p:ext uri="{BB962C8B-B14F-4D97-AF65-F5344CB8AC3E}">
        <p14:creationId xmlns:p14="http://schemas.microsoft.com/office/powerpoint/2010/main" val="1507748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Accident/Incident Steps</a:t>
            </a:r>
            <a:endParaRPr lang="en-US" dirty="0"/>
          </a:p>
        </p:txBody>
      </p:sp>
      <p:sp>
        <p:nvSpPr>
          <p:cNvPr id="3" name="Content Placeholder 2"/>
          <p:cNvSpPr>
            <a:spLocks noGrp="1"/>
          </p:cNvSpPr>
          <p:nvPr>
            <p:ph idx="1"/>
          </p:nvPr>
        </p:nvSpPr>
        <p:spPr>
          <a:xfrm>
            <a:off x="1104293" y="2080214"/>
            <a:ext cx="8946541" cy="4195481"/>
          </a:xfrm>
        </p:spPr>
        <p:txBody>
          <a:bodyPr/>
          <a:lstStyle/>
          <a:p>
            <a:r>
              <a:rPr lang="en-US" dirty="0" smtClean="0"/>
              <a:t>Report Accident/Incident as soon as possible</a:t>
            </a:r>
          </a:p>
          <a:p>
            <a:pPr lvl="1"/>
            <a:r>
              <a:rPr lang="en-US" dirty="0" smtClean="0"/>
              <a:t>Needs to be done by the end of day</a:t>
            </a:r>
          </a:p>
          <a:p>
            <a:r>
              <a:rPr lang="en-US" dirty="0" smtClean="0"/>
              <a:t>Follow the Accident Check List</a:t>
            </a:r>
          </a:p>
          <a:p>
            <a:pPr lvl="1"/>
            <a:r>
              <a:rPr lang="en-US" dirty="0" smtClean="0"/>
              <a:t>Step by step process</a:t>
            </a:r>
          </a:p>
          <a:p>
            <a:r>
              <a:rPr lang="en-US" dirty="0" smtClean="0"/>
              <a:t>Do not be scared to call</a:t>
            </a:r>
          </a:p>
          <a:p>
            <a:pPr lvl="1"/>
            <a:r>
              <a:rPr lang="en-US" dirty="0" smtClean="0"/>
              <a:t>Chris McMorris</a:t>
            </a:r>
            <a:endParaRPr lang="en-US" dirty="0" smtClean="0"/>
          </a:p>
          <a:p>
            <a:pPr lvl="2"/>
            <a:r>
              <a:rPr lang="en-US" dirty="0" smtClean="0"/>
              <a:t>Cell-225-354-9908</a:t>
            </a:r>
            <a:endParaRPr lang="en-US" dirty="0" smtClean="0"/>
          </a:p>
          <a:p>
            <a:pPr lvl="2"/>
            <a:r>
              <a:rPr lang="en-US" dirty="0" smtClean="0"/>
              <a:t>Work- </a:t>
            </a:r>
            <a:r>
              <a:rPr lang="en-US" dirty="0" smtClean="0"/>
              <a:t>225-242-4675</a:t>
            </a:r>
            <a:endParaRPr lang="en-US" dirty="0" smtClean="0"/>
          </a:p>
          <a:p>
            <a:r>
              <a:rPr lang="en-US" dirty="0" smtClean="0"/>
              <a:t>Who conducts Investigation</a:t>
            </a:r>
          </a:p>
          <a:p>
            <a:pPr lvl="1"/>
            <a:endParaRPr lang="en-US" dirty="0" smtClean="0"/>
          </a:p>
          <a:p>
            <a:endParaRPr lang="en-US" dirty="0"/>
          </a:p>
        </p:txBody>
      </p:sp>
    </p:spTree>
    <p:extLst>
      <p:ext uri="{BB962C8B-B14F-4D97-AF65-F5344CB8AC3E}">
        <p14:creationId xmlns:p14="http://schemas.microsoft.com/office/powerpoint/2010/main" val="429440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to do when you get in and accident</a:t>
            </a:r>
          </a:p>
          <a:p>
            <a:r>
              <a:rPr lang="en-US" dirty="0" smtClean="0"/>
              <a:t>Scene of the accident</a:t>
            </a:r>
          </a:p>
          <a:p>
            <a:pPr marL="800100" lvl="1" indent="-342900">
              <a:buFont typeface="+mj-lt"/>
              <a:buAutoNum type="arabicPeriod"/>
            </a:pPr>
            <a:r>
              <a:rPr lang="en-US" dirty="0" smtClean="0"/>
              <a:t>Call supervisor</a:t>
            </a:r>
          </a:p>
          <a:p>
            <a:pPr lvl="2"/>
            <a:r>
              <a:rPr lang="en-US" dirty="0" smtClean="0"/>
              <a:t>Supervisor will determine if you need to call police or not</a:t>
            </a:r>
          </a:p>
          <a:p>
            <a:pPr lvl="3"/>
            <a:r>
              <a:rPr lang="en-US" dirty="0" smtClean="0"/>
              <a:t>If police are called, get police report number</a:t>
            </a:r>
          </a:p>
          <a:p>
            <a:pPr marL="857250" lvl="1" indent="-342900">
              <a:buAutoNum type="arabicPeriod" startAt="2"/>
            </a:pPr>
            <a:r>
              <a:rPr lang="en-US" dirty="0" smtClean="0"/>
              <a:t>Take pictures of both vehicles (email to supervisor)</a:t>
            </a:r>
          </a:p>
          <a:p>
            <a:pPr marL="857250" lvl="1" indent="-342900">
              <a:buAutoNum type="arabicPeriod" startAt="2"/>
            </a:pPr>
            <a:r>
              <a:rPr lang="en-US" dirty="0" smtClean="0"/>
              <a:t>Get the other drivers information (private citizen information page)</a:t>
            </a:r>
          </a:p>
          <a:p>
            <a:pPr marL="857250" lvl="1" indent="-342900">
              <a:buAutoNum type="arabicPeriod" startAt="2"/>
            </a:pPr>
            <a:r>
              <a:rPr lang="en-US" dirty="0" smtClean="0"/>
              <a:t>If you require medical attention fill out the Authorization for Medical Treatment form and give to attending physician.</a:t>
            </a:r>
          </a:p>
          <a:p>
            <a:pPr marL="514350" lvl="1" indent="0">
              <a:buNone/>
            </a:pPr>
            <a:endParaRPr lang="en-US" dirty="0" smtClean="0"/>
          </a:p>
        </p:txBody>
      </p:sp>
    </p:spTree>
    <p:extLst>
      <p:ext uri="{BB962C8B-B14F-4D97-AF65-F5344CB8AC3E}">
        <p14:creationId xmlns:p14="http://schemas.microsoft.com/office/powerpoint/2010/main" val="417344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5. Supervisor</a:t>
            </a:r>
          </a:p>
          <a:p>
            <a:r>
              <a:rPr lang="en-US" dirty="0" smtClean="0"/>
              <a:t> Email pictures to Chris McMorris  (</a:t>
            </a:r>
            <a:r>
              <a:rPr lang="en-US" dirty="0" smtClean="0">
                <a:hlinkClick r:id="rId2"/>
              </a:rPr>
              <a:t>chris.mcmorris@la.gov</a:t>
            </a:r>
            <a:r>
              <a:rPr lang="en-US" dirty="0" smtClean="0"/>
              <a:t>)</a:t>
            </a:r>
          </a:p>
          <a:p>
            <a:r>
              <a:rPr lang="en-US" dirty="0" smtClean="0"/>
              <a:t>Email should include: Section number, employee name, accident date, and equipment number.</a:t>
            </a:r>
          </a:p>
          <a:p>
            <a:endParaRPr lang="en-US" dirty="0" smtClean="0"/>
          </a:p>
          <a:p>
            <a:endParaRPr lang="en-US" dirty="0"/>
          </a:p>
        </p:txBody>
      </p:sp>
    </p:spTree>
    <p:extLst>
      <p:ext uri="{BB962C8B-B14F-4D97-AF65-F5344CB8AC3E}">
        <p14:creationId xmlns:p14="http://schemas.microsoft.com/office/powerpoint/2010/main" val="390598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Forms to fill out ( All forms located under loss prevention on intranet) </a:t>
            </a:r>
          </a:p>
          <a:p>
            <a:pPr marL="0" indent="0">
              <a:buNone/>
            </a:pPr>
            <a:r>
              <a:rPr lang="en-US" dirty="0"/>
              <a:t> </a:t>
            </a:r>
            <a:r>
              <a:rPr lang="en-US" dirty="0" smtClean="0"/>
              <a:t> (</a:t>
            </a:r>
            <a:r>
              <a:rPr lang="en-US" u="sng" dirty="0" smtClean="0"/>
              <a:t>Please write clearly</a:t>
            </a:r>
            <a:r>
              <a:rPr lang="en-US" dirty="0" smtClean="0"/>
              <a:t>)</a:t>
            </a:r>
          </a:p>
          <a:p>
            <a:pPr marL="0" indent="0">
              <a:buNone/>
            </a:pPr>
            <a:r>
              <a:rPr lang="en-US" dirty="0" smtClean="0"/>
              <a:t>Motor Vehicle Forms</a:t>
            </a:r>
          </a:p>
          <a:p>
            <a:pPr marL="0" indent="0">
              <a:buNone/>
            </a:pPr>
            <a:r>
              <a:rPr lang="en-US" dirty="0" smtClean="0"/>
              <a:t>1- Supervisor sends paperwork and photos to Chris McMorris (safety)</a:t>
            </a:r>
          </a:p>
          <a:p>
            <a:pPr marL="0" indent="0">
              <a:buNone/>
            </a:pPr>
            <a:r>
              <a:rPr lang="en-US" dirty="0"/>
              <a:t>	</a:t>
            </a:r>
            <a:r>
              <a:rPr lang="en-US" dirty="0" smtClean="0"/>
              <a:t>a- Incident /Accident checklist/notification form</a:t>
            </a:r>
          </a:p>
          <a:p>
            <a:pPr marL="0" indent="0">
              <a:buNone/>
            </a:pPr>
            <a:r>
              <a:rPr lang="en-US" dirty="0"/>
              <a:t>	</a:t>
            </a:r>
            <a:r>
              <a:rPr lang="en-US" dirty="0" smtClean="0"/>
              <a:t>b- Accident report form DA2041</a:t>
            </a:r>
          </a:p>
          <a:p>
            <a:pPr marL="0" indent="0">
              <a:buNone/>
            </a:pPr>
            <a:r>
              <a:rPr lang="en-US" dirty="0"/>
              <a:t>	</a:t>
            </a:r>
            <a:r>
              <a:rPr lang="en-US" dirty="0" smtClean="0"/>
              <a:t>c-Private Citizen Information form</a:t>
            </a:r>
          </a:p>
          <a:p>
            <a:pPr marL="0" indent="0">
              <a:buNone/>
            </a:pPr>
            <a:r>
              <a:rPr lang="en-US" dirty="0"/>
              <a:t>	</a:t>
            </a:r>
            <a:r>
              <a:rPr lang="en-US" dirty="0" smtClean="0"/>
              <a:t>d-Witness statements and employee/driver statements</a:t>
            </a:r>
          </a:p>
          <a:p>
            <a:pPr marL="0" indent="0">
              <a:buNone/>
            </a:pPr>
            <a:r>
              <a:rPr lang="en-US" dirty="0"/>
              <a:t>	</a:t>
            </a:r>
            <a:r>
              <a:rPr lang="en-US" dirty="0" smtClean="0"/>
              <a:t>e-Supervisor Vehicle Equipment Investigation form</a:t>
            </a:r>
          </a:p>
          <a:p>
            <a:pPr marL="0" indent="0">
              <a:buNone/>
            </a:pPr>
            <a:r>
              <a:rPr lang="en-US" dirty="0"/>
              <a:t>	</a:t>
            </a:r>
            <a:r>
              <a:rPr lang="en-US" dirty="0" smtClean="0"/>
              <a:t>f- Police report if available</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98210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t>
            </a:r>
            <a:r>
              <a:rPr lang="en-US" dirty="0" smtClean="0"/>
              <a:t> Personal Injury Forms</a:t>
            </a:r>
          </a:p>
          <a:p>
            <a:pPr marL="0" indent="0">
              <a:buNone/>
            </a:pPr>
            <a:r>
              <a:rPr lang="en-US" dirty="0" smtClean="0"/>
              <a:t>1- Supervisor sends paperwork to Chris McMorris (safety)</a:t>
            </a:r>
          </a:p>
          <a:p>
            <a:pPr marL="0" indent="0">
              <a:buNone/>
            </a:pPr>
            <a:r>
              <a:rPr lang="en-US" dirty="0"/>
              <a:t>	</a:t>
            </a:r>
            <a:r>
              <a:rPr lang="en-US" dirty="0" smtClean="0"/>
              <a:t>a- Authorization for medical treatment</a:t>
            </a:r>
          </a:p>
          <a:p>
            <a:pPr marL="0" indent="0">
              <a:buNone/>
            </a:pPr>
            <a:r>
              <a:rPr lang="en-US" dirty="0"/>
              <a:t>		</a:t>
            </a:r>
            <a:r>
              <a:rPr lang="en-US" dirty="0" smtClean="0"/>
              <a:t>-filled out by supervisor and attending physician</a:t>
            </a:r>
          </a:p>
          <a:p>
            <a:pPr marL="0" indent="0">
              <a:buNone/>
            </a:pPr>
            <a:r>
              <a:rPr lang="en-US" dirty="0"/>
              <a:t>	</a:t>
            </a:r>
            <a:r>
              <a:rPr lang="en-US" dirty="0" smtClean="0"/>
              <a:t>b- State employee Incident Accident Investigation Form DA 2000</a:t>
            </a:r>
          </a:p>
          <a:p>
            <a:pPr marL="0" indent="0">
              <a:buNone/>
            </a:pPr>
            <a:r>
              <a:rPr lang="en-US" dirty="0"/>
              <a:t>	</a:t>
            </a:r>
            <a:r>
              <a:rPr lang="en-US" dirty="0" smtClean="0"/>
              <a:t>c- Workers Compensation First report of injury and illness</a:t>
            </a:r>
          </a:p>
          <a:p>
            <a:pPr marL="0" indent="0">
              <a:buNone/>
            </a:pPr>
            <a:r>
              <a:rPr lang="en-US" dirty="0"/>
              <a:t>	</a:t>
            </a:r>
            <a:r>
              <a:rPr lang="en-US" dirty="0" smtClean="0"/>
              <a:t>d- Job Description</a:t>
            </a:r>
            <a:endParaRPr lang="en-US" dirty="0"/>
          </a:p>
        </p:txBody>
      </p:sp>
    </p:spTree>
    <p:extLst>
      <p:ext uri="{BB962C8B-B14F-4D97-AF65-F5344CB8AC3E}">
        <p14:creationId xmlns:p14="http://schemas.microsoft.com/office/powerpoint/2010/main" val="182359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760" y="152468"/>
            <a:ext cx="4717459" cy="1400530"/>
          </a:xfrm>
        </p:spPr>
        <p:txBody>
          <a:bodyPr/>
          <a:lstStyle/>
          <a:p>
            <a:r>
              <a:rPr lang="en-US" dirty="0" smtClean="0"/>
              <a:t>Notification form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226" y="968991"/>
            <a:ext cx="7126529" cy="5620603"/>
          </a:xfrm>
        </p:spPr>
      </p:pic>
    </p:spTree>
    <p:extLst>
      <p:ext uri="{BB962C8B-B14F-4D97-AF65-F5344CB8AC3E}">
        <p14:creationId xmlns:p14="http://schemas.microsoft.com/office/powerpoint/2010/main" val="2250408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70" y="-180109"/>
            <a:ext cx="6049411" cy="879764"/>
          </a:xfrm>
        </p:spPr>
        <p:txBody>
          <a:bodyPr/>
          <a:lstStyle/>
          <a:p>
            <a:r>
              <a:rPr lang="en-US" dirty="0" smtClean="0"/>
              <a:t>DA 2041 (Accident Report)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2981" y="0"/>
            <a:ext cx="6115284" cy="6858000"/>
          </a:xfrm>
        </p:spPr>
      </p:pic>
      <p:sp>
        <p:nvSpPr>
          <p:cNvPr id="4" name="Text Placeholder 3"/>
          <p:cNvSpPr>
            <a:spLocks noGrp="1"/>
          </p:cNvSpPr>
          <p:nvPr>
            <p:ph type="body" sz="half" idx="2"/>
          </p:nvPr>
        </p:nvSpPr>
        <p:spPr>
          <a:xfrm>
            <a:off x="360947" y="1648326"/>
            <a:ext cx="4195069" cy="4376553"/>
          </a:xfrm>
        </p:spPr>
        <p:txBody>
          <a:bodyPr>
            <a:normAutofit/>
          </a:bodyPr>
          <a:lstStyle/>
          <a:p>
            <a:pPr marL="285750" indent="-285750">
              <a:buFont typeface="Arial" panose="020B0604020202020204" pitchFamily="34" charset="0"/>
              <a:buChar char="•"/>
            </a:pPr>
            <a:r>
              <a:rPr lang="en-US" sz="2000" dirty="0" smtClean="0"/>
              <a:t>Used For motor vehicle accidents</a:t>
            </a:r>
          </a:p>
          <a:p>
            <a:pPr marL="285750" indent="-285750">
              <a:buFont typeface="Arial" panose="020B0604020202020204" pitchFamily="34" charset="0"/>
              <a:buChar char="•"/>
            </a:pPr>
            <a:r>
              <a:rPr lang="en-US" sz="2000" dirty="0" smtClean="0"/>
              <a:t>Written clearly with either blue or black ink</a:t>
            </a:r>
          </a:p>
          <a:p>
            <a:pPr marL="742950" lvl="1" indent="-285750">
              <a:buFont typeface="Arial" panose="020B0604020202020204" pitchFamily="34" charset="0"/>
              <a:buChar char="•"/>
            </a:pPr>
            <a:r>
              <a:rPr lang="en-US" sz="1800" dirty="0" smtClean="0"/>
              <a:t>No red pens</a:t>
            </a:r>
          </a:p>
          <a:p>
            <a:pPr marL="742950" lvl="1" indent="-285750">
              <a:buFont typeface="Arial" panose="020B0604020202020204" pitchFamily="34" charset="0"/>
              <a:buChar char="•"/>
            </a:pPr>
            <a:r>
              <a:rPr lang="en-US" sz="1800" dirty="0" smtClean="0"/>
              <a:t>No pencil</a:t>
            </a:r>
            <a:endParaRPr lang="en-US" sz="1800" dirty="0"/>
          </a:p>
          <a:p>
            <a:pPr marL="285750" indent="-285750">
              <a:buFont typeface="Arial" panose="020B0604020202020204" pitchFamily="34" charset="0"/>
              <a:buChar char="•"/>
            </a:pPr>
            <a:r>
              <a:rPr lang="en-US" sz="2000" dirty="0" smtClean="0"/>
              <a:t>Typed</a:t>
            </a:r>
          </a:p>
          <a:p>
            <a:pPr marL="285750" indent="-285750">
              <a:buFont typeface="Arial" panose="020B0604020202020204" pitchFamily="34" charset="0"/>
              <a:buChar char="•"/>
            </a:pPr>
            <a:r>
              <a:rPr lang="en-US" sz="2000" dirty="0" smtClean="0"/>
              <a:t>See example (it uses district 61 for its location)  Each location has a different location code. If unsure of yours contact safety.</a:t>
            </a:r>
            <a:endParaRPr lang="en-US" sz="2000" dirty="0" smtClean="0"/>
          </a:p>
        </p:txBody>
      </p:sp>
    </p:spTree>
    <p:extLst>
      <p:ext uri="{BB962C8B-B14F-4D97-AF65-F5344CB8AC3E}">
        <p14:creationId xmlns:p14="http://schemas.microsoft.com/office/powerpoint/2010/main" val="287261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29" y="327545"/>
            <a:ext cx="4631698" cy="807493"/>
          </a:xfrm>
        </p:spPr>
        <p:txBody>
          <a:bodyPr/>
          <a:lstStyle/>
          <a:p>
            <a:r>
              <a:rPr lang="en-US" sz="3600" dirty="0" smtClean="0"/>
              <a:t>DA 2041</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723" y="464025"/>
            <a:ext cx="9551278" cy="6393976"/>
          </a:xfrm>
        </p:spPr>
      </p:pic>
    </p:spTree>
    <p:extLst>
      <p:ext uri="{BB962C8B-B14F-4D97-AF65-F5344CB8AC3E}">
        <p14:creationId xmlns:p14="http://schemas.microsoft.com/office/powerpoint/2010/main" val="78054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Investigated? </a:t>
            </a:r>
            <a:endParaRPr lang="en-US" dirty="0"/>
          </a:p>
        </p:txBody>
      </p:sp>
      <p:sp>
        <p:nvSpPr>
          <p:cNvPr id="3" name="Content Placeholder 2"/>
          <p:cNvSpPr>
            <a:spLocks noGrp="1"/>
          </p:cNvSpPr>
          <p:nvPr>
            <p:ph idx="1"/>
          </p:nvPr>
        </p:nvSpPr>
        <p:spPr/>
        <p:txBody>
          <a:bodyPr/>
          <a:lstStyle/>
          <a:p>
            <a:pPr>
              <a:lnSpc>
                <a:spcPct val="90000"/>
              </a:lnSpc>
            </a:pPr>
            <a:r>
              <a:rPr lang="en-US" altLang="en-US" dirty="0"/>
              <a:t>All </a:t>
            </a:r>
            <a:r>
              <a:rPr lang="en-US" altLang="en-US" i="1" dirty="0"/>
              <a:t>job-related</a:t>
            </a:r>
            <a:r>
              <a:rPr lang="en-US" altLang="en-US" dirty="0"/>
              <a:t> </a:t>
            </a:r>
            <a:r>
              <a:rPr lang="en-US" altLang="en-US" b="1" u="sng" dirty="0"/>
              <a:t>accidents</a:t>
            </a:r>
            <a:r>
              <a:rPr lang="en-US" altLang="en-US" dirty="0"/>
              <a:t> </a:t>
            </a:r>
            <a:r>
              <a:rPr lang="en-US" altLang="en-US" i="1" dirty="0"/>
              <a:t>(</a:t>
            </a:r>
            <a:r>
              <a:rPr lang="en-US" altLang="en-US" u="sng" dirty="0"/>
              <a:t>injury and/or property damage</a:t>
            </a:r>
            <a:r>
              <a:rPr lang="en-US" altLang="en-US" i="1" dirty="0"/>
              <a:t>)</a:t>
            </a:r>
          </a:p>
          <a:p>
            <a:pPr>
              <a:lnSpc>
                <a:spcPct val="90000"/>
              </a:lnSpc>
            </a:pPr>
            <a:r>
              <a:rPr lang="en-US" altLang="en-US" dirty="0"/>
              <a:t>All </a:t>
            </a:r>
            <a:r>
              <a:rPr lang="en-US" altLang="en-US" i="1" dirty="0"/>
              <a:t>job-related</a:t>
            </a:r>
            <a:r>
              <a:rPr lang="en-US" altLang="en-US" dirty="0"/>
              <a:t> </a:t>
            </a:r>
            <a:r>
              <a:rPr lang="en-US" altLang="en-US" b="1" dirty="0"/>
              <a:t>i</a:t>
            </a:r>
            <a:r>
              <a:rPr lang="en-US" altLang="en-US" b="1" u="sng" dirty="0"/>
              <a:t>ncidents</a:t>
            </a:r>
            <a:r>
              <a:rPr lang="en-US" altLang="en-US" dirty="0"/>
              <a:t> </a:t>
            </a:r>
            <a:r>
              <a:rPr lang="en-US" altLang="en-US" i="1" dirty="0"/>
              <a:t>(</a:t>
            </a:r>
            <a:r>
              <a:rPr lang="en-US" altLang="en-US" u="sng" dirty="0"/>
              <a:t>could have caused injury and/or property damage</a:t>
            </a:r>
            <a:r>
              <a:rPr lang="en-US" altLang="en-US" i="1" dirty="0"/>
              <a:t>)</a:t>
            </a:r>
            <a:r>
              <a:rPr lang="en-US" altLang="en-US" dirty="0"/>
              <a:t> involving: </a:t>
            </a:r>
          </a:p>
          <a:p>
            <a:pPr lvl="1">
              <a:lnSpc>
                <a:spcPct val="90000"/>
              </a:lnSpc>
            </a:pPr>
            <a:r>
              <a:rPr lang="en-US" altLang="en-US" dirty="0"/>
              <a:t> Employees</a:t>
            </a:r>
          </a:p>
          <a:p>
            <a:pPr lvl="1">
              <a:lnSpc>
                <a:spcPct val="90000"/>
              </a:lnSpc>
            </a:pPr>
            <a:r>
              <a:rPr lang="en-US" altLang="en-US" dirty="0"/>
              <a:t> Clients/visitors</a:t>
            </a:r>
          </a:p>
          <a:p>
            <a:pPr lvl="1">
              <a:lnSpc>
                <a:spcPct val="90000"/>
              </a:lnSpc>
            </a:pPr>
            <a:r>
              <a:rPr lang="en-US" altLang="en-US" dirty="0"/>
              <a:t> Property</a:t>
            </a:r>
          </a:p>
          <a:p>
            <a:endParaRPr lang="en-US" dirty="0"/>
          </a:p>
        </p:txBody>
      </p:sp>
    </p:spTree>
    <p:extLst>
      <p:ext uri="{BB962C8B-B14F-4D97-AF65-F5344CB8AC3E}">
        <p14:creationId xmlns:p14="http://schemas.microsoft.com/office/powerpoint/2010/main" val="1557398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 2000</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9858" y="9744"/>
            <a:ext cx="5714498" cy="6848256"/>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34557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77" y="287740"/>
            <a:ext cx="3401064" cy="1447800"/>
          </a:xfrm>
        </p:spPr>
        <p:txBody>
          <a:bodyPr/>
          <a:lstStyle/>
          <a:p>
            <a:r>
              <a:rPr lang="en-US" sz="3200" dirty="0" smtClean="0"/>
              <a:t>DA 2000 </a:t>
            </a:r>
            <a:r>
              <a:rPr lang="en-US" sz="3200" dirty="0" err="1" smtClean="0"/>
              <a:t>cont</a:t>
            </a:r>
            <a:r>
              <a:rPr lang="en-US" sz="3200" dirty="0" smtClean="0"/>
              <a:t/>
            </a:r>
            <a:br>
              <a:rPr lang="en-US" sz="3200" dirty="0" smtClean="0"/>
            </a:br>
            <a:r>
              <a:rPr lang="en-US" sz="3200" dirty="0" smtClean="0"/>
              <a:t>Post Analysis</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0931" y="46319"/>
            <a:ext cx="5663821" cy="6772947"/>
          </a:xfrm>
        </p:spPr>
      </p:pic>
      <p:sp>
        <p:nvSpPr>
          <p:cNvPr id="4" name="Text Placeholder 3"/>
          <p:cNvSpPr>
            <a:spLocks noGrp="1"/>
          </p:cNvSpPr>
          <p:nvPr>
            <p:ph type="body" sz="half" idx="2"/>
          </p:nvPr>
        </p:nvSpPr>
        <p:spPr>
          <a:xfrm>
            <a:off x="1154953" y="3124201"/>
            <a:ext cx="3401063" cy="2895599"/>
          </a:xfrm>
        </p:spPr>
        <p:txBody>
          <a:bodyPr/>
          <a:lstStyle/>
          <a:p>
            <a:endParaRPr lang="en-US"/>
          </a:p>
        </p:txBody>
      </p:sp>
    </p:spTree>
    <p:extLst>
      <p:ext uri="{BB962C8B-B14F-4D97-AF65-F5344CB8AC3E}">
        <p14:creationId xmlns:p14="http://schemas.microsoft.com/office/powerpoint/2010/main" val="362429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628858"/>
            <a:ext cx="3791742" cy="1667301"/>
          </a:xfrm>
        </p:spPr>
        <p:txBody>
          <a:bodyPr/>
          <a:lstStyle/>
          <a:p>
            <a:r>
              <a:rPr lang="en-US" sz="3200" dirty="0" smtClean="0"/>
              <a:t>Supervisors Vehicle Investigation form</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4580" y="65671"/>
            <a:ext cx="6073254" cy="679232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33940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Workers Compensation (Personal injury) </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6016" y="0"/>
            <a:ext cx="5942420" cy="6849372"/>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89109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84" y="765412"/>
            <a:ext cx="3401064" cy="1447800"/>
          </a:xfrm>
        </p:spPr>
        <p:txBody>
          <a:bodyPr/>
          <a:lstStyle/>
          <a:p>
            <a:r>
              <a:rPr lang="en-US" sz="3600" dirty="0" smtClean="0"/>
              <a:t>Authorization for Medical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9665" y="64809"/>
            <a:ext cx="5698986" cy="6793192"/>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63319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Testing	</a:t>
            </a:r>
            <a:endParaRPr lang="en-US" dirty="0"/>
          </a:p>
        </p:txBody>
      </p:sp>
      <p:sp>
        <p:nvSpPr>
          <p:cNvPr id="3" name="Content Placeholder 2"/>
          <p:cNvSpPr>
            <a:spLocks noGrp="1"/>
          </p:cNvSpPr>
          <p:nvPr>
            <p:ph idx="1"/>
          </p:nvPr>
        </p:nvSpPr>
        <p:spPr/>
        <p:txBody>
          <a:bodyPr/>
          <a:lstStyle/>
          <a:p>
            <a:r>
              <a:rPr lang="en-US" dirty="0" smtClean="0"/>
              <a:t>When is drug testing required</a:t>
            </a:r>
          </a:p>
          <a:p>
            <a:pPr lvl="1"/>
            <a:r>
              <a:rPr lang="en-US" dirty="0" smtClean="0"/>
              <a:t>CDL</a:t>
            </a:r>
          </a:p>
          <a:p>
            <a:pPr lvl="1"/>
            <a:r>
              <a:rPr lang="en-US" dirty="0" smtClean="0"/>
              <a:t>Fatality</a:t>
            </a:r>
            <a:endParaRPr lang="en-US" dirty="0"/>
          </a:p>
        </p:txBody>
      </p:sp>
    </p:spTree>
    <p:extLst>
      <p:ext uri="{BB962C8B-B14F-4D97-AF65-F5344CB8AC3E}">
        <p14:creationId xmlns:p14="http://schemas.microsoft.com/office/powerpoint/2010/main" val="4275014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Investigation</a:t>
            </a:r>
            <a:endParaRPr lang="en-US" dirty="0"/>
          </a:p>
        </p:txBody>
      </p:sp>
      <p:sp>
        <p:nvSpPr>
          <p:cNvPr id="3" name="Content Placeholder 2"/>
          <p:cNvSpPr>
            <a:spLocks noGrp="1"/>
          </p:cNvSpPr>
          <p:nvPr>
            <p:ph idx="1"/>
          </p:nvPr>
        </p:nvSpPr>
        <p:spPr/>
        <p:txBody>
          <a:bodyPr/>
          <a:lstStyle/>
          <a:p>
            <a:r>
              <a:rPr lang="en-US" altLang="en-US" dirty="0"/>
              <a:t>Determine the cause.</a:t>
            </a:r>
            <a:endParaRPr lang="en-US" altLang="en-US" sz="1800" dirty="0"/>
          </a:p>
          <a:p>
            <a:r>
              <a:rPr lang="en-US" altLang="en-US" dirty="0"/>
              <a:t> Implement corrective action to prevent future occurrence.</a:t>
            </a:r>
          </a:p>
          <a:p>
            <a:r>
              <a:rPr lang="en-US" altLang="en-US" dirty="0"/>
              <a:t> Document facts/findings at the scene.</a:t>
            </a:r>
          </a:p>
          <a:p>
            <a:endParaRPr lang="en-US" dirty="0"/>
          </a:p>
        </p:txBody>
      </p:sp>
    </p:spTree>
    <p:extLst>
      <p:ext uri="{BB962C8B-B14F-4D97-AF65-F5344CB8AC3E}">
        <p14:creationId xmlns:p14="http://schemas.microsoft.com/office/powerpoint/2010/main" val="344560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an Investigation </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2574" y="1638880"/>
            <a:ext cx="8229600" cy="4608577"/>
          </a:xfrm>
        </p:spPr>
      </p:pic>
    </p:spTree>
    <p:extLst>
      <p:ext uri="{BB962C8B-B14F-4D97-AF65-F5344CB8AC3E}">
        <p14:creationId xmlns:p14="http://schemas.microsoft.com/office/powerpoint/2010/main" val="2380836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Information</a:t>
            </a:r>
            <a:endParaRPr lang="en-US" dirty="0"/>
          </a:p>
        </p:txBody>
      </p:sp>
      <p:sp>
        <p:nvSpPr>
          <p:cNvPr id="3" name="Content Placeholder 2"/>
          <p:cNvSpPr>
            <a:spLocks noGrp="1"/>
          </p:cNvSpPr>
          <p:nvPr>
            <p:ph idx="1"/>
          </p:nvPr>
        </p:nvSpPr>
        <p:spPr/>
        <p:txBody>
          <a:bodyPr/>
          <a:lstStyle/>
          <a:p>
            <a:r>
              <a:rPr lang="en-US" dirty="0" smtClean="0"/>
              <a:t>WHO?</a:t>
            </a:r>
          </a:p>
          <a:p>
            <a:r>
              <a:rPr lang="en-US" dirty="0" smtClean="0"/>
              <a:t>WHAT?</a:t>
            </a:r>
          </a:p>
          <a:p>
            <a:r>
              <a:rPr lang="en-US" dirty="0" smtClean="0"/>
              <a:t>WHEN</a:t>
            </a:r>
          </a:p>
          <a:p>
            <a:r>
              <a:rPr lang="en-US" dirty="0" smtClean="0"/>
              <a:t>WHERE?</a:t>
            </a:r>
          </a:p>
          <a:p>
            <a:r>
              <a:rPr lang="en-US" dirty="0" smtClean="0"/>
              <a:t>WHY?</a:t>
            </a:r>
          </a:p>
          <a:p>
            <a:r>
              <a:rPr lang="en-US" dirty="0" smtClean="0"/>
              <a:t>HOW?</a:t>
            </a:r>
            <a:endParaRPr lang="en-US" dirty="0"/>
          </a:p>
        </p:txBody>
      </p:sp>
    </p:spTree>
    <p:extLst>
      <p:ext uri="{BB962C8B-B14F-4D97-AF65-F5344CB8AC3E}">
        <p14:creationId xmlns:p14="http://schemas.microsoft.com/office/powerpoint/2010/main" val="1043134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Information</a:t>
            </a:r>
            <a:endParaRPr lang="en-US" dirty="0"/>
          </a:p>
        </p:txBody>
      </p:sp>
      <p:sp>
        <p:nvSpPr>
          <p:cNvPr id="3" name="Content Placeholder 2"/>
          <p:cNvSpPr>
            <a:spLocks noGrp="1"/>
          </p:cNvSpPr>
          <p:nvPr>
            <p:ph idx="1"/>
          </p:nvPr>
        </p:nvSpPr>
        <p:spPr/>
        <p:txBody>
          <a:bodyPr/>
          <a:lstStyle/>
          <a:p>
            <a:pPr>
              <a:lnSpc>
                <a:spcPct val="90000"/>
              </a:lnSpc>
            </a:pPr>
            <a:r>
              <a:rPr lang="en-US" altLang="en-US" dirty="0"/>
              <a:t>View accident scene promptly (Conditions can change)</a:t>
            </a:r>
          </a:p>
          <a:p>
            <a:pPr>
              <a:lnSpc>
                <a:spcPct val="90000"/>
              </a:lnSpc>
            </a:pPr>
            <a:r>
              <a:rPr lang="en-US" altLang="en-US" dirty="0"/>
              <a:t>Provide a clear description of the incident/accident</a:t>
            </a:r>
          </a:p>
          <a:p>
            <a:pPr>
              <a:lnSpc>
                <a:spcPct val="90000"/>
              </a:lnSpc>
            </a:pPr>
            <a:r>
              <a:rPr lang="en-US" altLang="en-US" dirty="0"/>
              <a:t>Provide a clear description of the location</a:t>
            </a:r>
          </a:p>
          <a:p>
            <a:pPr>
              <a:lnSpc>
                <a:spcPct val="90000"/>
              </a:lnSpc>
            </a:pPr>
            <a:r>
              <a:rPr lang="en-US" altLang="en-US" dirty="0"/>
              <a:t>Take photographs</a:t>
            </a:r>
          </a:p>
          <a:p>
            <a:pPr lvl="1">
              <a:lnSpc>
                <a:spcPct val="90000"/>
              </a:lnSpc>
            </a:pPr>
            <a:r>
              <a:rPr lang="en-US" altLang="en-US" dirty="0"/>
              <a:t>Attach copies to accident report</a:t>
            </a:r>
          </a:p>
          <a:p>
            <a:pPr lvl="1">
              <a:lnSpc>
                <a:spcPct val="90000"/>
              </a:lnSpc>
            </a:pPr>
            <a:r>
              <a:rPr lang="en-US" altLang="en-US" dirty="0"/>
              <a:t>Keep originals on file</a:t>
            </a:r>
          </a:p>
          <a:p>
            <a:pPr marL="0" indent="0">
              <a:buNone/>
            </a:pPr>
            <a:endParaRPr lang="en-US" dirty="0"/>
          </a:p>
        </p:txBody>
      </p:sp>
    </p:spTree>
    <p:extLst>
      <p:ext uri="{BB962C8B-B14F-4D97-AF65-F5344CB8AC3E}">
        <p14:creationId xmlns:p14="http://schemas.microsoft.com/office/powerpoint/2010/main" val="329512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Information</a:t>
            </a:r>
            <a:endParaRPr lang="en-US" dirty="0"/>
          </a:p>
        </p:txBody>
      </p:sp>
      <p:sp>
        <p:nvSpPr>
          <p:cNvPr id="3" name="Content Placeholder 2"/>
          <p:cNvSpPr>
            <a:spLocks noGrp="1"/>
          </p:cNvSpPr>
          <p:nvPr>
            <p:ph idx="1"/>
          </p:nvPr>
        </p:nvSpPr>
        <p:spPr/>
        <p:txBody>
          <a:bodyPr/>
          <a:lstStyle/>
          <a:p>
            <a:r>
              <a:rPr lang="en-US" altLang="en-US" sz="2800" dirty="0"/>
              <a:t>Collect any pertinent items associated with incident/accident</a:t>
            </a:r>
          </a:p>
          <a:p>
            <a:pPr lvl="1"/>
            <a:r>
              <a:rPr lang="en-US" altLang="en-US" sz="2400" dirty="0"/>
              <a:t>Label and secure necessary items</a:t>
            </a:r>
          </a:p>
          <a:p>
            <a:endParaRPr lang="en-US" dirty="0"/>
          </a:p>
        </p:txBody>
      </p:sp>
    </p:spTree>
    <p:extLst>
      <p:ext uri="{BB962C8B-B14F-4D97-AF65-F5344CB8AC3E}">
        <p14:creationId xmlns:p14="http://schemas.microsoft.com/office/powerpoint/2010/main" val="91985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Information</a:t>
            </a:r>
            <a:endParaRPr lang="en-US" dirty="0"/>
          </a:p>
        </p:txBody>
      </p:sp>
      <p:sp>
        <p:nvSpPr>
          <p:cNvPr id="3" name="Content Placeholder 2"/>
          <p:cNvSpPr>
            <a:spLocks noGrp="1"/>
          </p:cNvSpPr>
          <p:nvPr>
            <p:ph idx="1"/>
          </p:nvPr>
        </p:nvSpPr>
        <p:spPr/>
        <p:txBody>
          <a:bodyPr/>
          <a:lstStyle/>
          <a:p>
            <a:pPr lvl="1"/>
            <a:r>
              <a:rPr lang="en-US" altLang="en-US" sz="2400" dirty="0"/>
              <a:t>Identify witnesses</a:t>
            </a:r>
            <a:endParaRPr lang="en-US" altLang="en-US" sz="3200" dirty="0"/>
          </a:p>
          <a:p>
            <a:pPr lvl="2"/>
            <a:r>
              <a:rPr lang="en-US" altLang="en-US" sz="2000" dirty="0"/>
              <a:t>Name, contact numbers, and home address</a:t>
            </a:r>
          </a:p>
          <a:p>
            <a:pPr lvl="1"/>
            <a:r>
              <a:rPr lang="en-US" altLang="en-US" sz="2400" dirty="0"/>
              <a:t>Get written statement (signed and dated)</a:t>
            </a:r>
          </a:p>
          <a:p>
            <a:pPr lvl="2"/>
            <a:r>
              <a:rPr lang="en-US" altLang="en-US" sz="2000" dirty="0" smtClean="0"/>
              <a:t>Operator/person injured and of any witnesses </a:t>
            </a:r>
          </a:p>
          <a:p>
            <a:pPr lvl="2"/>
            <a:r>
              <a:rPr lang="en-US" altLang="en-US" sz="2000" dirty="0" smtClean="0"/>
              <a:t>What </a:t>
            </a:r>
            <a:r>
              <a:rPr lang="en-US" altLang="en-US" sz="2000" dirty="0"/>
              <a:t>they </a:t>
            </a:r>
            <a:r>
              <a:rPr lang="en-US" altLang="en-US" sz="2000" b="1" u="sng" dirty="0">
                <a:solidFill>
                  <a:srgbClr val="FF0000"/>
                </a:solidFill>
              </a:rPr>
              <a:t>actually</a:t>
            </a:r>
            <a:r>
              <a:rPr lang="en-US" altLang="en-US" sz="2000" dirty="0"/>
              <a:t> saw or </a:t>
            </a:r>
            <a:r>
              <a:rPr lang="en-US" altLang="en-US" sz="2000" dirty="0" smtClean="0"/>
              <a:t>heard </a:t>
            </a:r>
          </a:p>
          <a:p>
            <a:pPr lvl="1"/>
            <a:r>
              <a:rPr lang="en-US" altLang="en-US" sz="2400" dirty="0" smtClean="0"/>
              <a:t>Conduct Interviews</a:t>
            </a:r>
          </a:p>
          <a:p>
            <a:pPr lvl="2"/>
            <a:r>
              <a:rPr lang="en-US" altLang="en-US" sz="2200" dirty="0" smtClean="0"/>
              <a:t>If needing any other information is needed</a:t>
            </a:r>
            <a:endParaRPr lang="en-US" altLang="en-US" sz="2200" dirty="0"/>
          </a:p>
          <a:p>
            <a:pPr lvl="2"/>
            <a:r>
              <a:rPr lang="en-US" altLang="en-US" sz="2000" dirty="0"/>
              <a:t>Document any verbal information</a:t>
            </a:r>
          </a:p>
          <a:p>
            <a:pPr lvl="2"/>
            <a:r>
              <a:rPr lang="en-US" altLang="en-US" sz="2000" dirty="0"/>
              <a:t>Clarify reported information</a:t>
            </a:r>
          </a:p>
          <a:p>
            <a:endParaRPr lang="en-US" dirty="0"/>
          </a:p>
        </p:txBody>
      </p:sp>
    </p:spTree>
    <p:extLst>
      <p:ext uri="{BB962C8B-B14F-4D97-AF65-F5344CB8AC3E}">
        <p14:creationId xmlns:p14="http://schemas.microsoft.com/office/powerpoint/2010/main" val="2643004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54" y="0"/>
            <a:ext cx="9404723" cy="1400530"/>
          </a:xfrm>
        </p:spPr>
        <p:txBody>
          <a:bodyPr/>
          <a:lstStyle/>
          <a:p>
            <a:r>
              <a:rPr lang="en-US" altLang="en-US" sz="4400" b="1" dirty="0"/>
              <a:t>Identify Preventive Measures &amp; Tools: </a:t>
            </a:r>
            <a:r>
              <a:rPr lang="en-US" altLang="en-US" sz="4400" b="1" dirty="0" smtClean="0"/>
              <a:t>Root </a:t>
            </a:r>
            <a:r>
              <a:rPr lang="en-US" altLang="en-US" sz="4400" b="1" dirty="0"/>
              <a:t>Cause Analysis</a:t>
            </a:r>
            <a:endParaRPr lang="en-US" dirty="0"/>
          </a:p>
        </p:txBody>
      </p:sp>
      <p:sp>
        <p:nvSpPr>
          <p:cNvPr id="3" name="Content Placeholder 2"/>
          <p:cNvSpPr>
            <a:spLocks noGrp="1"/>
          </p:cNvSpPr>
          <p:nvPr>
            <p:ph idx="1"/>
          </p:nvPr>
        </p:nvSpPr>
        <p:spPr>
          <a:xfrm>
            <a:off x="194754" y="1507008"/>
            <a:ext cx="11706094" cy="5248634"/>
          </a:xfrm>
        </p:spPr>
        <p:txBody>
          <a:bodyPr>
            <a:normAutofit/>
          </a:bodyPr>
          <a:lstStyle/>
          <a:p>
            <a:r>
              <a:rPr lang="en-US" dirty="0" smtClean="0"/>
              <a:t>Unsafe act </a:t>
            </a:r>
          </a:p>
          <a:p>
            <a:pPr lvl="1"/>
            <a:r>
              <a:rPr lang="en-US" altLang="en-US" dirty="0"/>
              <a:t>A behavioral departure from an accepted, normal, or correct procedure or practice--which has produced injury or property damage or has the potential for doing so; an unnecessary exposure to a hazard; conduct that reduces the degree of safety normally present in an activity</a:t>
            </a:r>
            <a:r>
              <a:rPr lang="en-US" altLang="en-US" dirty="0" smtClean="0"/>
              <a:t>.</a:t>
            </a:r>
            <a:endParaRPr lang="en-US" dirty="0" smtClean="0"/>
          </a:p>
          <a:p>
            <a:r>
              <a:rPr lang="en-US" dirty="0" smtClean="0"/>
              <a:t>Unsafe Condition</a:t>
            </a:r>
          </a:p>
          <a:p>
            <a:pPr lvl="1"/>
            <a:r>
              <a:rPr lang="en-US" altLang="en-US" dirty="0"/>
              <a:t>Any physical state which deviates from that which is acceptable, normal, or correct as regards past or potential future production of injury/illness and  property damage; any physical state which reduces the degree of safety</a:t>
            </a:r>
            <a:r>
              <a:rPr lang="en-US" altLang="en-US" dirty="0" smtClean="0"/>
              <a:t>.</a:t>
            </a:r>
            <a:endParaRPr lang="en-US" dirty="0" smtClean="0"/>
          </a:p>
          <a:p>
            <a:r>
              <a:rPr lang="en-US" dirty="0" smtClean="0"/>
              <a:t>Contributing Factors</a:t>
            </a:r>
          </a:p>
          <a:p>
            <a:pPr lvl="1"/>
            <a:r>
              <a:rPr lang="en-US" altLang="en-US" dirty="0"/>
              <a:t>Inadequate policy/procedure</a:t>
            </a:r>
          </a:p>
          <a:p>
            <a:pPr lvl="1"/>
            <a:r>
              <a:rPr lang="en-US" altLang="en-US" dirty="0"/>
              <a:t>Failure to enforce policy/procedure</a:t>
            </a:r>
          </a:p>
          <a:p>
            <a:pPr lvl="1"/>
            <a:r>
              <a:rPr lang="en-US" altLang="en-US" dirty="0"/>
              <a:t>Failure to train involved employee</a:t>
            </a:r>
          </a:p>
          <a:p>
            <a:pPr lvl="1"/>
            <a:r>
              <a:rPr lang="en-US" altLang="en-US" dirty="0"/>
              <a:t>Faulty equipment design</a:t>
            </a:r>
          </a:p>
          <a:p>
            <a:pPr lvl="1"/>
            <a:r>
              <a:rPr lang="en-US" altLang="en-US" dirty="0"/>
              <a:t>Mental condition of employee involved</a:t>
            </a:r>
          </a:p>
          <a:p>
            <a:pPr lvl="1"/>
            <a:endParaRPr lang="en-US" dirty="0"/>
          </a:p>
        </p:txBody>
      </p:sp>
    </p:spTree>
    <p:extLst>
      <p:ext uri="{BB962C8B-B14F-4D97-AF65-F5344CB8AC3E}">
        <p14:creationId xmlns:p14="http://schemas.microsoft.com/office/powerpoint/2010/main" val="4124539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AC2B0055E04044B3C700302A74D583" ma:contentTypeVersion="0" ma:contentTypeDescription="Create a new document." ma:contentTypeScope="" ma:versionID="aff8ed7c95bd79a6db95442fc65610d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70537C-6CD1-402B-B92F-CBCC1A6F4873}"/>
</file>

<file path=customXml/itemProps2.xml><?xml version="1.0" encoding="utf-8"?>
<ds:datastoreItem xmlns:ds="http://schemas.openxmlformats.org/officeDocument/2006/customXml" ds:itemID="{31F1EF92-0ED4-482D-A0EC-610ED26F8C4F}"/>
</file>

<file path=customXml/itemProps3.xml><?xml version="1.0" encoding="utf-8"?>
<ds:datastoreItem xmlns:ds="http://schemas.openxmlformats.org/officeDocument/2006/customXml" ds:itemID="{5FF78BFD-E19F-4C49-8297-2F40734E57F2}"/>
</file>

<file path=docProps/app.xml><?xml version="1.0" encoding="utf-8"?>
<Properties xmlns="http://schemas.openxmlformats.org/officeDocument/2006/extended-properties" xmlns:vt="http://schemas.openxmlformats.org/officeDocument/2006/docPropsVTypes">
  <Template>Ion</Template>
  <TotalTime>18523</TotalTime>
  <Words>2658</Words>
  <Application>Microsoft Office PowerPoint</Application>
  <PresentationFormat>Widescreen</PresentationFormat>
  <Paragraphs>320</Paragraphs>
  <Slides>25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Times New Roman</vt:lpstr>
      <vt:lpstr>Verdana</vt:lpstr>
      <vt:lpstr>Wingdings</vt:lpstr>
      <vt:lpstr>Wingdings 3</vt:lpstr>
      <vt:lpstr>Ion</vt:lpstr>
      <vt:lpstr>Accident/Incident Training </vt:lpstr>
      <vt:lpstr>What should be Investigated? </vt:lpstr>
      <vt:lpstr>Purpose of Investigation</vt:lpstr>
      <vt:lpstr>Steps of an Investigation  </vt:lpstr>
      <vt:lpstr>Gathering Information</vt:lpstr>
      <vt:lpstr>Gathering Information</vt:lpstr>
      <vt:lpstr>Gathering Information</vt:lpstr>
      <vt:lpstr>Gathering Information</vt:lpstr>
      <vt:lpstr>Identify Preventive Measures &amp; Tools: Root Cause Analysis</vt:lpstr>
      <vt:lpstr>Preventive Measures and Tools</vt:lpstr>
      <vt:lpstr>Preventive Measures and Tools</vt:lpstr>
      <vt:lpstr>Accident/Incident Steps</vt:lpstr>
      <vt:lpstr>PowerPoint Presentation</vt:lpstr>
      <vt:lpstr>PowerPoint Presentation</vt:lpstr>
      <vt:lpstr>PowerPoint Presentation</vt:lpstr>
      <vt:lpstr>PowerPoint Presentation</vt:lpstr>
      <vt:lpstr>Notification form</vt:lpstr>
      <vt:lpstr>DA 2041 (Accident Report)</vt:lpstr>
      <vt:lpstr>DA 2041</vt:lpstr>
      <vt:lpstr>DA 2000</vt:lpstr>
      <vt:lpstr>DA 2000 cont Post Analysis</vt:lpstr>
      <vt:lpstr>Supervisors Vehicle Investigation form</vt:lpstr>
      <vt:lpstr>Workers Compensation (Personal injury) </vt:lpstr>
      <vt:lpstr>Authorization for Medical </vt:lpstr>
      <vt:lpstr>Drug Testing </vt:lpstr>
    </vt:vector>
  </TitlesOfParts>
  <Company>DOA OTS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Accident/Incident Training</dc:title>
  <dc:creator>Matthew Overlease</dc:creator>
  <cp:lastModifiedBy>Chris McMorris</cp:lastModifiedBy>
  <cp:revision>26</cp:revision>
  <cp:lastPrinted>2018-06-14T20:40:10Z</cp:lastPrinted>
  <dcterms:created xsi:type="dcterms:W3CDTF">2018-04-03T12:27:38Z</dcterms:created>
  <dcterms:modified xsi:type="dcterms:W3CDTF">2018-06-19T15:11:06Z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0x010100DEAC2B0055E04044B3C700302A74D583</vt:lpwstr>
  </property>
</Properties>
</file>